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68" r:id="rId8"/>
    <p:sldMasterId id="2147483780" r:id="rId9"/>
  </p:sldMasterIdLst>
  <p:notesMasterIdLst>
    <p:notesMasterId r:id="rId25"/>
  </p:notesMasterIdLst>
  <p:sldIdLst>
    <p:sldId id="311" r:id="rId10"/>
    <p:sldId id="312" r:id="rId11"/>
    <p:sldId id="313" r:id="rId12"/>
    <p:sldId id="340" r:id="rId13"/>
    <p:sldId id="342" r:id="rId14"/>
    <p:sldId id="341" r:id="rId15"/>
    <p:sldId id="346" r:id="rId16"/>
    <p:sldId id="347" r:id="rId17"/>
    <p:sldId id="354" r:id="rId18"/>
    <p:sldId id="365" r:id="rId19"/>
    <p:sldId id="356" r:id="rId20"/>
    <p:sldId id="360" r:id="rId21"/>
    <p:sldId id="361" r:id="rId22"/>
    <p:sldId id="362" r:id="rId23"/>
    <p:sldId id="32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179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-yakubovskiy" initials="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  <a:srgbClr val="004070"/>
    <a:srgbClr val="F79646"/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88" autoAdjust="0"/>
    <p:restoredTop sz="94660"/>
  </p:normalViewPr>
  <p:slideViewPr>
    <p:cSldViewPr>
      <p:cViewPr varScale="1">
        <p:scale>
          <a:sx n="67" d="100"/>
          <a:sy n="67" d="100"/>
        </p:scale>
        <p:origin x="246" y="60"/>
      </p:cViewPr>
      <p:guideLst>
        <p:guide orient="horz" pos="2478"/>
        <p:guide pos="1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126714238845146"/>
          <c:y val="3.1740374905402498E-2"/>
          <c:w val="0.71873285761154859"/>
          <c:h val="0.789573826147551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google</c:v>
                </c:pt>
                <c:pt idx="1">
                  <c:v>vkontakte(vk.com)</c:v>
                </c:pt>
                <c:pt idx="2">
                  <c:v>yandex</c:v>
                </c:pt>
                <c:pt idx="3">
                  <c:v>youtube.com</c:v>
                </c:pt>
                <c:pt idx="4">
                  <c:v>mail.ru</c:v>
                </c:pt>
                <c:pt idx="5">
                  <c:v>odnoklassniki(ok.ru)</c:v>
                </c:pt>
                <c:pt idx="6">
                  <c:v>facebook.com</c:v>
                </c:pt>
                <c:pt idx="7">
                  <c:v>olx.ua</c:v>
                </c:pt>
                <c:pt idx="8">
                  <c:v>ukr.net</c:v>
                </c:pt>
                <c:pt idx="9">
                  <c:v>sinoptik.ua</c:v>
                </c:pt>
                <c:pt idx="10">
                  <c:v>privatbank.ua</c:v>
                </c:pt>
                <c:pt idx="11">
                  <c:v>wikipedia.org</c:v>
                </c:pt>
                <c:pt idx="12">
                  <c:v>rozetka (.ua/.com.ua)</c:v>
                </c:pt>
                <c:pt idx="13">
                  <c:v>gismeteo.ua</c:v>
                </c:pt>
                <c:pt idx="14">
                  <c:v>i.ua</c:v>
                </c:pt>
                <c:pt idx="15">
                  <c:v>kinogo.co(.net)</c:v>
                </c:pt>
                <c:pt idx="16">
                  <c:v>aliexpress.com</c:v>
                </c:pt>
                <c:pt idx="17">
                  <c:v>prom.ua</c:v>
                </c:pt>
                <c:pt idx="18">
                  <c:v>twitter.com</c:v>
                </c:pt>
                <c:pt idx="19">
                  <c:v>blogspot.com</c:v>
                </c:pt>
                <c:pt idx="20">
                  <c:v>ex.ua</c:v>
                </c:pt>
                <c:pt idx="21">
                  <c:v>instagram.com</c:v>
                </c:pt>
                <c:pt idx="22">
                  <c:v>aukro.ua</c:v>
                </c:pt>
                <c:pt idx="23">
                  <c:v>fs.to</c:v>
                </c:pt>
                <c:pt idx="24">
                  <c:v>obozrevatel*</c:v>
                </c:pt>
              </c:strCache>
            </c:strRef>
          </c:cat>
          <c:val>
            <c:numRef>
              <c:f>Лист1!$B$2:$B$26</c:f>
              <c:numCache>
                <c:formatCode>0%</c:formatCode>
                <c:ptCount val="25"/>
                <c:pt idx="0">
                  <c:v>0.6894499999999999</c:v>
                </c:pt>
                <c:pt idx="1">
                  <c:v>0.64978999999999998</c:v>
                </c:pt>
                <c:pt idx="2">
                  <c:v>0.57726</c:v>
                </c:pt>
                <c:pt idx="3">
                  <c:v>0.63218000000000008</c:v>
                </c:pt>
                <c:pt idx="4">
                  <c:v>0.58088000000000006</c:v>
                </c:pt>
                <c:pt idx="5">
                  <c:v>0.43725999999999998</c:v>
                </c:pt>
                <c:pt idx="6">
                  <c:v>0.37462000000000001</c:v>
                </c:pt>
                <c:pt idx="7">
                  <c:v>0.45476</c:v>
                </c:pt>
                <c:pt idx="8">
                  <c:v>0.22763999999999998</c:v>
                </c:pt>
                <c:pt idx="9">
                  <c:v>0.28588000000000002</c:v>
                </c:pt>
                <c:pt idx="10">
                  <c:v>0.39921999999999996</c:v>
                </c:pt>
                <c:pt idx="11">
                  <c:v>0.37209999999999999</c:v>
                </c:pt>
                <c:pt idx="12">
                  <c:v>0.37790999999999997</c:v>
                </c:pt>
                <c:pt idx="13">
                  <c:v>0.20155000000000001</c:v>
                </c:pt>
                <c:pt idx="14">
                  <c:v>0.19611999999999999</c:v>
                </c:pt>
                <c:pt idx="15">
                  <c:v>0.21032000000000001</c:v>
                </c:pt>
                <c:pt idx="16">
                  <c:v>0.23603000000000002</c:v>
                </c:pt>
                <c:pt idx="17">
                  <c:v>0.30330999999999997</c:v>
                </c:pt>
                <c:pt idx="18">
                  <c:v>0.16170999999999999</c:v>
                </c:pt>
                <c:pt idx="19">
                  <c:v>0.254</c:v>
                </c:pt>
                <c:pt idx="20">
                  <c:v>0.18915999999999999</c:v>
                </c:pt>
                <c:pt idx="21">
                  <c:v>0.15467</c:v>
                </c:pt>
                <c:pt idx="22">
                  <c:v>0.14283999999999999</c:v>
                </c:pt>
                <c:pt idx="23">
                  <c:v>0.10231999999999999</c:v>
                </c:pt>
                <c:pt idx="24">
                  <c:v>0.15778999999999999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36231128"/>
        <c:axId val="336233480"/>
      </c:barChar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Среднедневная доля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rgbClr val="FEF4E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google</c:v>
                </c:pt>
                <c:pt idx="1">
                  <c:v>vkontakte(vk.com)</c:v>
                </c:pt>
                <c:pt idx="2">
                  <c:v>yandex</c:v>
                </c:pt>
                <c:pt idx="3">
                  <c:v>youtube.com</c:v>
                </c:pt>
                <c:pt idx="4">
                  <c:v>mail.ru</c:v>
                </c:pt>
                <c:pt idx="5">
                  <c:v>odnoklassniki(ok.ru)</c:v>
                </c:pt>
                <c:pt idx="6">
                  <c:v>facebook.com</c:v>
                </c:pt>
                <c:pt idx="7">
                  <c:v>olx.ua</c:v>
                </c:pt>
                <c:pt idx="8">
                  <c:v>ukr.net</c:v>
                </c:pt>
                <c:pt idx="9">
                  <c:v>sinoptik.ua</c:v>
                </c:pt>
                <c:pt idx="10">
                  <c:v>privatbank.ua</c:v>
                </c:pt>
                <c:pt idx="11">
                  <c:v>wikipedia.org</c:v>
                </c:pt>
                <c:pt idx="12">
                  <c:v>rozetka (.ua/.com.ua)</c:v>
                </c:pt>
                <c:pt idx="13">
                  <c:v>gismeteo.ua</c:v>
                </c:pt>
                <c:pt idx="14">
                  <c:v>i.ua</c:v>
                </c:pt>
                <c:pt idx="15">
                  <c:v>kinogo.co(.net)</c:v>
                </c:pt>
                <c:pt idx="16">
                  <c:v>aliexpress.com</c:v>
                </c:pt>
                <c:pt idx="17">
                  <c:v>prom.ua</c:v>
                </c:pt>
                <c:pt idx="18">
                  <c:v>twitter.com</c:v>
                </c:pt>
                <c:pt idx="19">
                  <c:v>blogspot.com</c:v>
                </c:pt>
                <c:pt idx="20">
                  <c:v>ex.ua</c:v>
                </c:pt>
                <c:pt idx="21">
                  <c:v>instagram.com</c:v>
                </c:pt>
                <c:pt idx="22">
                  <c:v>aukro.ua</c:v>
                </c:pt>
                <c:pt idx="23">
                  <c:v>fs.to</c:v>
                </c:pt>
                <c:pt idx="24">
                  <c:v>obozrevatel*</c:v>
                </c:pt>
              </c:strCache>
            </c:strRef>
          </c:cat>
          <c:val>
            <c:numRef>
              <c:f>Лист1!$C$2:$C$26</c:f>
              <c:numCache>
                <c:formatCode>0%</c:formatCode>
                <c:ptCount val="25"/>
                <c:pt idx="0">
                  <c:v>0.57310333333333319</c:v>
                </c:pt>
                <c:pt idx="1">
                  <c:v>0.53108466666666676</c:v>
                </c:pt>
                <c:pt idx="2">
                  <c:v>0.38923399999999991</c:v>
                </c:pt>
                <c:pt idx="3">
                  <c:v>0.38370433333333337</c:v>
                </c:pt>
                <c:pt idx="4">
                  <c:v>0.34621333333333337</c:v>
                </c:pt>
                <c:pt idx="5">
                  <c:v>0.33582233333333333</c:v>
                </c:pt>
                <c:pt idx="6">
                  <c:v>0.21507700000000002</c:v>
                </c:pt>
                <c:pt idx="7">
                  <c:v>0.16029700000000002</c:v>
                </c:pt>
                <c:pt idx="8">
                  <c:v>0.14133666666666667</c:v>
                </c:pt>
                <c:pt idx="9">
                  <c:v>0.11621533333333335</c:v>
                </c:pt>
                <c:pt idx="10">
                  <c:v>0.10956399999999999</c:v>
                </c:pt>
                <c:pt idx="11">
                  <c:v>8.0112333333333313E-2</c:v>
                </c:pt>
                <c:pt idx="12">
                  <c:v>7.3053666666666656E-2</c:v>
                </c:pt>
                <c:pt idx="13">
                  <c:v>7.0078333333333312E-2</c:v>
                </c:pt>
                <c:pt idx="14">
                  <c:v>6.4788333333333337E-2</c:v>
                </c:pt>
                <c:pt idx="15">
                  <c:v>6.2025000000000004E-2</c:v>
                </c:pt>
                <c:pt idx="16">
                  <c:v>6.1959333333333338E-2</c:v>
                </c:pt>
                <c:pt idx="17">
                  <c:v>5.2109000000000003E-2</c:v>
                </c:pt>
                <c:pt idx="18">
                  <c:v>4.7781000000000004E-2</c:v>
                </c:pt>
                <c:pt idx="19">
                  <c:v>4.7086333333333341E-2</c:v>
                </c:pt>
                <c:pt idx="20">
                  <c:v>4.4791666666666667E-2</c:v>
                </c:pt>
                <c:pt idx="21">
                  <c:v>4.0905999999999998E-2</c:v>
                </c:pt>
                <c:pt idx="22">
                  <c:v>3.8910333333333338E-2</c:v>
                </c:pt>
                <c:pt idx="23">
                  <c:v>3.756933333333333E-2</c:v>
                </c:pt>
                <c:pt idx="24">
                  <c:v>3.5877000000000006E-2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36234264"/>
        <c:axId val="336228384"/>
      </c:barChart>
      <c:catAx>
        <c:axId val="3362311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6233480"/>
        <c:crosses val="autoZero"/>
        <c:auto val="1"/>
        <c:lblAlgn val="ctr"/>
        <c:lblOffset val="100"/>
        <c:noMultiLvlLbl val="0"/>
      </c:catAx>
      <c:valAx>
        <c:axId val="3362334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6231128"/>
        <c:crosses val="autoZero"/>
        <c:crossBetween val="between"/>
      </c:valAx>
      <c:valAx>
        <c:axId val="33622838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336234264"/>
        <c:crosses val="max"/>
        <c:crossBetween val="between"/>
      </c:valAx>
      <c:catAx>
        <c:axId val="336234264"/>
        <c:scaling>
          <c:orientation val="maxMin"/>
        </c:scaling>
        <c:delete val="1"/>
        <c:axPos val="r"/>
        <c:numFmt formatCode="General" sourceLinked="1"/>
        <c:majorTickMark val="out"/>
        <c:minorTickMark val="none"/>
        <c:tickLblPos val="none"/>
        <c:crossAx val="336228384"/>
        <c:crosses val="max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b"/>
      <c:legendEntry>
        <c:idx val="0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4929790026246717E-2"/>
          <c:y val="0.85397902564524752"/>
          <c:w val="0.70909205794709895"/>
          <c:h val="4.150937252182707E-2"/>
        </c:manualLayout>
      </c:layout>
      <c:overlay val="0"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04/15-06/15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0.60470333333333337</c:v>
                </c:pt>
                <c:pt idx="1">
                  <c:v>0.40859333333333331</c:v>
                </c:pt>
                <c:pt idx="2">
                  <c:v>0.31188666666666665</c:v>
                </c:pt>
                <c:pt idx="3">
                  <c:v>0.17958333333333332</c:v>
                </c:pt>
                <c:pt idx="4">
                  <c:v>0.12452000000000001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04/16-06/16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0.66714666666666667</c:v>
                </c:pt>
                <c:pt idx="1">
                  <c:v>0.46055000000000001</c:v>
                </c:pt>
                <c:pt idx="2">
                  <c:v>0.39510666666666666</c:v>
                </c:pt>
                <c:pt idx="3">
                  <c:v>0.17618999999999999</c:v>
                </c:pt>
                <c:pt idx="4">
                  <c:v>0.15164333333333332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24640"/>
        <c:axId val="337020720"/>
      </c:barChart>
      <c:catAx>
        <c:axId val="33702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20720"/>
        <c:crosses val="autoZero"/>
        <c:auto val="1"/>
        <c:lblAlgn val="ctr"/>
        <c:lblOffset val="100"/>
        <c:noMultiLvlLbl val="0"/>
      </c:catAx>
      <c:valAx>
        <c:axId val="337020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24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04/15-06/15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0.66059666666666672</c:v>
                </c:pt>
                <c:pt idx="1">
                  <c:v>0.5658333333333333</c:v>
                </c:pt>
                <c:pt idx="2">
                  <c:v>0.52185000000000004</c:v>
                </c:pt>
                <c:pt idx="3">
                  <c:v>0.37708666666666663</c:v>
                </c:pt>
                <c:pt idx="4">
                  <c:v>0.17035666666666668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04/16-06/16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0.70932666666666666</c:v>
                </c:pt>
                <c:pt idx="1">
                  <c:v>0.65559666666666672</c:v>
                </c:pt>
                <c:pt idx="2">
                  <c:v>0.60139333333333334</c:v>
                </c:pt>
                <c:pt idx="3">
                  <c:v>0.47589999999999999</c:v>
                </c:pt>
                <c:pt idx="4">
                  <c:v>0.17409333333333332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6451496"/>
        <c:axId val="336452280"/>
      </c:barChart>
      <c:catAx>
        <c:axId val="336451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6452280"/>
        <c:crosses val="autoZero"/>
        <c:auto val="1"/>
        <c:lblAlgn val="ctr"/>
        <c:lblOffset val="100"/>
        <c:noMultiLvlLbl val="0"/>
      </c:catAx>
      <c:valAx>
        <c:axId val="3364522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6451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26714238845146"/>
          <c:y val="3.1740374905402498E-2"/>
          <c:w val="0.71873285761154859"/>
          <c:h val="0.789573826147551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google</c:v>
                </c:pt>
                <c:pt idx="1">
                  <c:v>vkontakte(vk.com)</c:v>
                </c:pt>
                <c:pt idx="2">
                  <c:v>youtube.com</c:v>
                </c:pt>
                <c:pt idx="3">
                  <c:v>mail.ru</c:v>
                </c:pt>
                <c:pt idx="4">
                  <c:v>yandex</c:v>
                </c:pt>
                <c:pt idx="5">
                  <c:v>olx.ua</c:v>
                </c:pt>
                <c:pt idx="6">
                  <c:v>odnoklassniki(ok.ru)</c:v>
                </c:pt>
                <c:pt idx="7">
                  <c:v>privatbank.ua</c:v>
                </c:pt>
                <c:pt idx="8">
                  <c:v>rozetka (.ua/.com.ua)</c:v>
                </c:pt>
                <c:pt idx="9">
                  <c:v>facebook.com</c:v>
                </c:pt>
                <c:pt idx="10">
                  <c:v>wikipedia.org</c:v>
                </c:pt>
                <c:pt idx="11">
                  <c:v>prom.ua</c:v>
                </c:pt>
                <c:pt idx="12">
                  <c:v>sinoptik.ua</c:v>
                </c:pt>
                <c:pt idx="13">
                  <c:v>blogspot.com</c:v>
                </c:pt>
                <c:pt idx="14">
                  <c:v>aliexpress.com</c:v>
                </c:pt>
                <c:pt idx="15">
                  <c:v>ukr.net</c:v>
                </c:pt>
                <c:pt idx="16">
                  <c:v>kinogo.co(.net)</c:v>
                </c:pt>
                <c:pt idx="17">
                  <c:v>gismeteo.ua</c:v>
                </c:pt>
                <c:pt idx="18">
                  <c:v>i.ua</c:v>
                </c:pt>
                <c:pt idx="19">
                  <c:v>ex.ua</c:v>
                </c:pt>
                <c:pt idx="20">
                  <c:v>kinopoisk.ru</c:v>
                </c:pt>
                <c:pt idx="21">
                  <c:v>twitter.com</c:v>
                </c:pt>
                <c:pt idx="22">
                  <c:v>obozrevatel*</c:v>
                </c:pt>
                <c:pt idx="23">
                  <c:v>marketgid.com</c:v>
                </c:pt>
                <c:pt idx="24">
                  <c:v>livejournal.com</c:v>
                </c:pt>
              </c:strCache>
            </c:strRef>
          </c:cat>
          <c:val>
            <c:numRef>
              <c:f>Лист1!$B$2:$B$26</c:f>
              <c:numCache>
                <c:formatCode>0%</c:formatCode>
                <c:ptCount val="25"/>
                <c:pt idx="0">
                  <c:v>0.6894499999999999</c:v>
                </c:pt>
                <c:pt idx="1">
                  <c:v>0.64978999999999998</c:v>
                </c:pt>
                <c:pt idx="2">
                  <c:v>0.63218000000000008</c:v>
                </c:pt>
                <c:pt idx="3">
                  <c:v>0.58088000000000006</c:v>
                </c:pt>
                <c:pt idx="4">
                  <c:v>0.57726</c:v>
                </c:pt>
                <c:pt idx="5">
                  <c:v>0.45476</c:v>
                </c:pt>
                <c:pt idx="6">
                  <c:v>0.43725999999999998</c:v>
                </c:pt>
                <c:pt idx="7">
                  <c:v>0.39921999999999996</c:v>
                </c:pt>
                <c:pt idx="8">
                  <c:v>0.37790999999999997</c:v>
                </c:pt>
                <c:pt idx="9">
                  <c:v>0.37462000000000001</c:v>
                </c:pt>
                <c:pt idx="10">
                  <c:v>0.37209999999999999</c:v>
                </c:pt>
                <c:pt idx="11">
                  <c:v>0.30330999999999997</c:v>
                </c:pt>
                <c:pt idx="12">
                  <c:v>0.28588000000000002</c:v>
                </c:pt>
                <c:pt idx="13">
                  <c:v>0.254</c:v>
                </c:pt>
                <c:pt idx="14">
                  <c:v>0.23603000000000002</c:v>
                </c:pt>
                <c:pt idx="15">
                  <c:v>0.22763999999999998</c:v>
                </c:pt>
                <c:pt idx="16">
                  <c:v>0.21032000000000001</c:v>
                </c:pt>
                <c:pt idx="17">
                  <c:v>0.20155000000000001</c:v>
                </c:pt>
                <c:pt idx="18">
                  <c:v>0.19611999999999999</c:v>
                </c:pt>
                <c:pt idx="19">
                  <c:v>0.18915999999999999</c:v>
                </c:pt>
                <c:pt idx="20">
                  <c:v>0.17157</c:v>
                </c:pt>
                <c:pt idx="21">
                  <c:v>0.16170999999999999</c:v>
                </c:pt>
                <c:pt idx="22">
                  <c:v>0.15778999999999999</c:v>
                </c:pt>
                <c:pt idx="23">
                  <c:v>0.15749000000000002</c:v>
                </c:pt>
                <c:pt idx="24">
                  <c:v>0.15619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36227992"/>
        <c:axId val="336228776"/>
      </c:barChart>
      <c:catAx>
        <c:axId val="336227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6228776"/>
        <c:crosses val="autoZero"/>
        <c:auto val="1"/>
        <c:lblAlgn val="ctr"/>
        <c:lblOffset val="100"/>
        <c:noMultiLvlLbl val="0"/>
      </c:catAx>
      <c:valAx>
        <c:axId val="3362287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622799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b"/>
      <c:legendEntry>
        <c:idx val="0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1076312335958006"/>
          <c:y val="0.84696191217631267"/>
          <c:w val="5.2347604986876642E-2"/>
          <c:h val="4.1984255512808259E-2"/>
        </c:manualLayout>
      </c:layout>
      <c:overlay val="0"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Апрель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0.61407999999999996</c:v>
                </c:pt>
                <c:pt idx="1">
                  <c:v>0.42039000000000004</c:v>
                </c:pt>
                <c:pt idx="2">
                  <c:v>0.19940000000000002</c:v>
                </c:pt>
                <c:pt idx="3">
                  <c:v>0.24501000000000001</c:v>
                </c:pt>
                <c:pt idx="4">
                  <c:v>0.10108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0.62670999999999999</c:v>
                </c:pt>
                <c:pt idx="1">
                  <c:v>0.43811</c:v>
                </c:pt>
                <c:pt idx="2">
                  <c:v>0.21872</c:v>
                </c:pt>
                <c:pt idx="3">
                  <c:v>0.23565000000000003</c:v>
                </c:pt>
                <c:pt idx="4">
                  <c:v>0.10416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rgbClr val="00487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0.58088000000000006</c:v>
                </c:pt>
                <c:pt idx="1">
                  <c:v>0.37209999999999999</c:v>
                </c:pt>
                <c:pt idx="2">
                  <c:v>0.19611999999999999</c:v>
                </c:pt>
                <c:pt idx="3">
                  <c:v>0.22763999999999998</c:v>
                </c:pt>
                <c:pt idx="4">
                  <c:v>8.6639999999999995E-2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6229952"/>
        <c:axId val="336230344"/>
      </c:barChart>
      <c:catAx>
        <c:axId val="33622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6230344"/>
        <c:crosses val="autoZero"/>
        <c:auto val="1"/>
        <c:lblAlgn val="ctr"/>
        <c:lblOffset val="100"/>
        <c:noMultiLvlLbl val="0"/>
      </c:catAx>
      <c:valAx>
        <c:axId val="3362303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62299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Апрель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0.66449999999999998</c:v>
                </c:pt>
                <c:pt idx="1">
                  <c:v>0.45831000000000005</c:v>
                </c:pt>
                <c:pt idx="2">
                  <c:v>0.39274999999999999</c:v>
                </c:pt>
                <c:pt idx="3">
                  <c:v>0.16789000000000001</c:v>
                </c:pt>
                <c:pt idx="4">
                  <c:v>0.14176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0.68715000000000004</c:v>
                </c:pt>
                <c:pt idx="1">
                  <c:v>0.48607999999999996</c:v>
                </c:pt>
                <c:pt idx="2">
                  <c:v>0.41795000000000004</c:v>
                </c:pt>
                <c:pt idx="3">
                  <c:v>0.19896999999999998</c:v>
                </c:pt>
                <c:pt idx="4">
                  <c:v>0.1585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rgbClr val="00487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0.64978999999999998</c:v>
                </c:pt>
                <c:pt idx="1">
                  <c:v>0.43725999999999998</c:v>
                </c:pt>
                <c:pt idx="2">
                  <c:v>0.37462000000000001</c:v>
                </c:pt>
                <c:pt idx="3">
                  <c:v>0.16170999999999999</c:v>
                </c:pt>
                <c:pt idx="4">
                  <c:v>0.15467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22288"/>
        <c:axId val="337017976"/>
      </c:barChart>
      <c:catAx>
        <c:axId val="33702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17976"/>
        <c:crosses val="autoZero"/>
        <c:auto val="1"/>
        <c:lblAlgn val="ctr"/>
        <c:lblOffset val="100"/>
        <c:noMultiLvlLbl val="0"/>
      </c:catAx>
      <c:valAx>
        <c:axId val="3370179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22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Апрель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0.70873000000000008</c:v>
                </c:pt>
                <c:pt idx="1">
                  <c:v>0.6623699999999999</c:v>
                </c:pt>
                <c:pt idx="2">
                  <c:v>0.60573999999999995</c:v>
                </c:pt>
                <c:pt idx="3">
                  <c:v>0.48347999999999997</c:v>
                </c:pt>
                <c:pt idx="4">
                  <c:v>0.20679999999999998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Май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0.7298</c:v>
                </c:pt>
                <c:pt idx="1">
                  <c:v>0.67224000000000006</c:v>
                </c:pt>
                <c:pt idx="2">
                  <c:v>0.62118000000000007</c:v>
                </c:pt>
                <c:pt idx="3">
                  <c:v>0.48946000000000001</c:v>
                </c:pt>
                <c:pt idx="4">
                  <c:v>0.17263999999999999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rgbClr val="00487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0.6894499999999999</c:v>
                </c:pt>
                <c:pt idx="1">
                  <c:v>0.63218000000000008</c:v>
                </c:pt>
                <c:pt idx="2">
                  <c:v>0.57726</c:v>
                </c:pt>
                <c:pt idx="3">
                  <c:v>0.45476</c:v>
                </c:pt>
                <c:pt idx="4">
                  <c:v>0.14283999999999999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21112"/>
        <c:axId val="337019544"/>
      </c:barChart>
      <c:catAx>
        <c:axId val="337021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19544"/>
        <c:crosses val="autoZero"/>
        <c:auto val="1"/>
        <c:lblAlgn val="ctr"/>
        <c:lblOffset val="100"/>
        <c:noMultiLvlLbl val="0"/>
      </c:catAx>
      <c:valAx>
        <c:axId val="3370195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21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июнь/15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0.58363999999999994</c:v>
                </c:pt>
                <c:pt idx="1">
                  <c:v>0.37125000000000002</c:v>
                </c:pt>
                <c:pt idx="2">
                  <c:v>0.18354999999999999</c:v>
                </c:pt>
                <c:pt idx="3">
                  <c:v>0.23103000000000001</c:v>
                </c:pt>
                <c:pt idx="4">
                  <c:v>8.9450000000000002E-2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июнь/16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0.58088000000000006</c:v>
                </c:pt>
                <c:pt idx="1">
                  <c:v>0.37209999999999999</c:v>
                </c:pt>
                <c:pt idx="2">
                  <c:v>0.19611999999999999</c:v>
                </c:pt>
                <c:pt idx="3">
                  <c:v>0.22763999999999998</c:v>
                </c:pt>
                <c:pt idx="4">
                  <c:v>8.6639999999999995E-2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21504"/>
        <c:axId val="337025032"/>
      </c:barChart>
      <c:catAx>
        <c:axId val="337021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25032"/>
        <c:crosses val="autoZero"/>
        <c:auto val="1"/>
        <c:lblAlgn val="ctr"/>
        <c:lblOffset val="100"/>
        <c:noMultiLvlLbl val="0"/>
      </c:catAx>
      <c:valAx>
        <c:axId val="3370250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215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июнь/15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0.61038999999999999</c:v>
                </c:pt>
                <c:pt idx="1">
                  <c:v>0.41667999999999999</c:v>
                </c:pt>
                <c:pt idx="2">
                  <c:v>0.31780999999999998</c:v>
                </c:pt>
                <c:pt idx="3">
                  <c:v>0.18953</c:v>
                </c:pt>
                <c:pt idx="4">
                  <c:v>0.14199000000000001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июнь/16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twitter.com</c:v>
                </c:pt>
                <c:pt idx="4">
                  <c:v>instagram.com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0.64978999999999998</c:v>
                </c:pt>
                <c:pt idx="1">
                  <c:v>0.43725999999999998</c:v>
                </c:pt>
                <c:pt idx="2">
                  <c:v>0.37462000000000001</c:v>
                </c:pt>
                <c:pt idx="3">
                  <c:v>0.16170999999999999</c:v>
                </c:pt>
                <c:pt idx="4">
                  <c:v>0.15467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18368"/>
        <c:axId val="337023856"/>
      </c:barChart>
      <c:catAx>
        <c:axId val="33701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23856"/>
        <c:crosses val="autoZero"/>
        <c:auto val="1"/>
        <c:lblAlgn val="ctr"/>
        <c:lblOffset val="100"/>
        <c:noMultiLvlLbl val="0"/>
      </c:catAx>
      <c:valAx>
        <c:axId val="3370238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183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июнь/15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0.66447000000000001</c:v>
                </c:pt>
                <c:pt idx="1">
                  <c:v>0.56877999999999995</c:v>
                </c:pt>
                <c:pt idx="2">
                  <c:v>0.53015999999999996</c:v>
                </c:pt>
                <c:pt idx="3">
                  <c:v>0.39240999999999998</c:v>
                </c:pt>
                <c:pt idx="4">
                  <c:v>0.16835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июнь/16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0.6894499999999999</c:v>
                </c:pt>
                <c:pt idx="1">
                  <c:v>0.63218000000000008</c:v>
                </c:pt>
                <c:pt idx="2">
                  <c:v>0.57726</c:v>
                </c:pt>
                <c:pt idx="3">
                  <c:v>0.45476</c:v>
                </c:pt>
                <c:pt idx="4">
                  <c:v>0.14283999999999999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23464"/>
        <c:axId val="337019152"/>
      </c:barChart>
      <c:catAx>
        <c:axId val="337023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19152"/>
        <c:crosses val="autoZero"/>
        <c:auto val="1"/>
        <c:lblAlgn val="ctr"/>
        <c:lblOffset val="100"/>
        <c:noMultiLvlLbl val="0"/>
      </c:catAx>
      <c:valAx>
        <c:axId val="3370191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23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04/15-06/15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0.58238999999999996</c:v>
                </c:pt>
                <c:pt idx="1">
                  <c:v>0.37918333333333337</c:v>
                </c:pt>
                <c:pt idx="2">
                  <c:v>0.18885666666666667</c:v>
                </c:pt>
                <c:pt idx="3">
                  <c:v>0.23221666666666665</c:v>
                </c:pt>
                <c:pt idx="4">
                  <c:v>0.10459666666666667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04/16-06/16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0.60722333333333334</c:v>
                </c:pt>
                <c:pt idx="1">
                  <c:v>0.41019999999999995</c:v>
                </c:pt>
                <c:pt idx="2">
                  <c:v>0.20474666666666666</c:v>
                </c:pt>
                <c:pt idx="3">
                  <c:v>0.2361</c:v>
                </c:pt>
                <c:pt idx="4">
                  <c:v>9.7293333333333343E-2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019936"/>
        <c:axId val="337023072"/>
      </c:barChart>
      <c:catAx>
        <c:axId val="337019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37023072"/>
        <c:crosses val="autoZero"/>
        <c:auto val="1"/>
        <c:lblAlgn val="ctr"/>
        <c:lblOffset val="100"/>
        <c:noMultiLvlLbl val="0"/>
      </c:catAx>
      <c:valAx>
        <c:axId val="337023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199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0FDD2-8571-4935-BC87-045D0BB4732A}" type="datetimeFigureOut">
              <a:rPr lang="uk-UA" smtClean="0"/>
              <a:t>07.07.2016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75A5A-BE9C-4971-B561-3CCEDD7BF6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14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1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78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4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0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2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6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40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99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48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9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30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97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43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6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17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60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14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92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5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07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8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74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28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8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94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94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25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33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457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150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61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1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003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214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53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978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26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580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492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51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055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751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20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08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84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49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569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432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886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787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031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404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3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555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650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686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047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172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529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209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753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382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25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842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414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079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819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61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645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856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659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119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965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3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284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394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285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464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1487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522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54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05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1260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138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4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0099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186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450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1265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62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601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361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535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93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975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6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6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5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2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1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4" Type="http://schemas.openxmlformats.org/officeDocument/2006/relationships/hyperlink" Target="http://factum-u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11824" y="4005064"/>
            <a:ext cx="7680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Данные </a:t>
            </a:r>
            <a:r>
              <a:rPr lang="ru-RU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работы </a:t>
            </a:r>
            <a:r>
              <a:rPr lang="ru-RU" sz="2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Панели, </a:t>
            </a:r>
            <a:r>
              <a:rPr lang="ru-RU" sz="2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Июнь 2016</a:t>
            </a:r>
            <a:endParaRPr lang="ru-RU" sz="2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3052800"/>
            <a:ext cx="3880673" cy="2476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26876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Opinion Software Media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9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97527795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социальных сетей по охвату 1+: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06/2015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06/2016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2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10449366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интернет-сервисов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/2015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64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78837308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информационных сайтов и порталов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по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среднему охвату 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1+: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/201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-06/2015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4/201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-0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/201</a:t>
            </a:r>
            <a:r>
              <a:rPr lang="uk-UA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1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57814046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социальных сетей по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среднему охвату 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+: 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4/201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-06/201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4/201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-06/201</a:t>
            </a:r>
            <a:r>
              <a:rPr lang="uk-UA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90799946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интернет-сервисов по среднему охвату 1+: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4/201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-06/2015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04/201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-0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/201</a:t>
            </a:r>
            <a:r>
              <a:rPr lang="uk-UA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4247340"/>
            <a:ext cx="3744417" cy="56422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27449" y="980728"/>
            <a:ext cx="324520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Ivan </a:t>
            </a:r>
            <a:r>
              <a:rPr lang="en-US" sz="32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Dubinskiy</a:t>
            </a:r>
            <a:endParaRPr lang="ru-RU" sz="3200" b="1" dirty="0">
              <a:solidFill>
                <a:prstClr val="black">
                  <a:lumMod val="65000"/>
                  <a:lumOff val="35000"/>
                </a:prstClr>
              </a:solidFill>
              <a:latin typeface="Corbe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32292" y="1484784"/>
            <a:ext cx="4171620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ru-RU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директор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Factum Group Ukraine</a:t>
            </a: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8008" y="5086346"/>
            <a:ext cx="4183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hlinkClick r:id="rId4"/>
              </a:rPr>
              <a:t>http://factum-ua.com</a:t>
            </a:r>
            <a:endParaRPr lang="ru-RU" sz="2100" dirty="0">
              <a:solidFill>
                <a:srgbClr val="40428D"/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7448" y="2204864"/>
            <a:ext cx="4183136" cy="35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ivan.dubinskiy@factum-ua.com</a:t>
            </a:r>
            <a:endParaRPr lang="ru-RU" sz="1750" dirty="0">
              <a:solidFill>
                <a:srgbClr val="40428D"/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2292" y="1916832"/>
            <a:ext cx="41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+380 67 214-12-94</a:t>
            </a:r>
            <a:endParaRPr lang="ru-RU" sz="1600" dirty="0">
              <a:solidFill>
                <a:prstClr val="black">
                  <a:lumMod val="65000"/>
                  <a:lumOff val="3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4680" y="5505073"/>
            <a:ext cx="41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+380 44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569</a:t>
            </a:r>
            <a:r>
              <a:rPr lang="uk-UA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</a:t>
            </a:r>
            <a:r>
              <a:rPr lang="uk-UA" sz="160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160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 </a:t>
            </a:r>
            <a:r>
              <a:rPr lang="en-US" sz="160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07 / 08 / 09</a:t>
            </a:r>
            <a:endParaRPr lang="ru-RU" sz="1600" dirty="0">
              <a:solidFill>
                <a:prstClr val="black">
                  <a:lumMod val="65000"/>
                  <a:lumOff val="3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4680" y="5826750"/>
            <a:ext cx="41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ул. Щорса 32-Г, 01133, г. Киев, Украина</a:t>
            </a:r>
          </a:p>
        </p:txBody>
      </p:sp>
    </p:spTree>
    <p:extLst>
      <p:ext uri="{BB962C8B-B14F-4D97-AF65-F5344CB8AC3E}">
        <p14:creationId xmlns:p14="http://schemas.microsoft.com/office/powerpoint/2010/main" val="40480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187"/>
            <a:ext cx="2783632" cy="1476521"/>
          </a:xfrm>
          <a:prstGeom prst="rect">
            <a:avLst/>
          </a:prstGeom>
        </p:spPr>
      </p:pic>
      <p:pic>
        <p:nvPicPr>
          <p:cNvPr id="11" name="Picture 2" descr="C:\Users\l-zhytnyk\Documents\!Documents\Presentation\Design\2010 Design\Pics\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16832"/>
            <a:ext cx="5208239" cy="390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143672" y="2564904"/>
            <a:ext cx="871296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Данные Панели,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uk-UA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187"/>
            <a:ext cx="2783632" cy="1476521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68313" y="1989138"/>
            <a:ext cx="8136134" cy="64698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Исследование </a:t>
            </a:r>
            <a:r>
              <a:rPr lang="en-US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Opinion Software Media©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проводится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Factum Group Ukraine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заказу </a:t>
            </a:r>
            <a:r>
              <a:rPr lang="ru-RU" sz="1600" b="0" dirty="0" err="1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ИнАУ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28.08.2010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600" b="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68313" y="3332921"/>
            <a:ext cx="8136134" cy="919401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16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Постоянно действующая репрезентативная Панель интернет пользователей, рекрутированная </a:t>
            </a:r>
            <a:r>
              <a:rPr lang="ru-RU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оффлайн. </a:t>
            </a:r>
            <a:br>
              <a:rPr lang="ru-RU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Июнь 2016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 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5000.</a:t>
            </a:r>
            <a:endParaRPr lang="ru-RU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68312" y="5101887"/>
            <a:ext cx="8136135" cy="64698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1600" b="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Формат передачи данных: веб-интерфейс, включающий данные по сайтам с аудиторией не менее 50 панелистов. </a:t>
            </a:r>
            <a:endParaRPr lang="en-US" sz="1600" b="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2" descr="C:\Users\l-zhytnyk\Documents\!Documents\Presentation\Design\2010 Design\Pics\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808921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439101" y="494647"/>
            <a:ext cx="7680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 исследования</a:t>
            </a:r>
            <a:endParaRPr lang="ru-RU" sz="3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4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4" y="93187"/>
            <a:ext cx="2783632" cy="147652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87688" y="373453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Топ 25 сайтов (ДОМЕНЫ): </a:t>
            </a:r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Ранжирование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 среднедневной доле,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uk-UA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55952653"/>
              </p:ext>
            </p:extLst>
          </p:nvPr>
        </p:nvGraphicFramePr>
        <p:xfrm>
          <a:off x="0" y="1529379"/>
          <a:ext cx="12192000" cy="542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7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4" y="93187"/>
            <a:ext cx="2783632" cy="147652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70663326"/>
              </p:ext>
            </p:extLst>
          </p:nvPr>
        </p:nvGraphicFramePr>
        <p:xfrm>
          <a:off x="0" y="1529379"/>
          <a:ext cx="12192000" cy="542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31704" y="373453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Топ 25 сайтов (ДОМЕНЫ): </a:t>
            </a:r>
            <a:b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ранжирование по охвату,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69954216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информационных сайтов и порталов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04/2016-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6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62994653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социальных сетей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04/2016-06/2016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4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97422223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интернет-сервисов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04/2016-06/2016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9506865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информационных сайтов и порталов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/2015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9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13842</TotalTime>
  <Words>249</Words>
  <Application>Microsoft Office PowerPoint</Application>
  <PresentationFormat>Широкоэкранный</PresentationFormat>
  <Paragraphs>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28" baseType="lpstr">
      <vt:lpstr>Arial</vt:lpstr>
      <vt:lpstr>Calibri</vt:lpstr>
      <vt:lpstr>Corbel</vt:lpstr>
      <vt:lpstr>Tahoma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10_Тема Office</vt:lpstr>
      <vt:lpstr>11_Тема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 FGU</dc:creator>
  <cp:lastModifiedBy>Vlad FGU</cp:lastModifiedBy>
  <cp:revision>378</cp:revision>
  <dcterms:created xsi:type="dcterms:W3CDTF">2013-10-18T13:22:08Z</dcterms:created>
  <dcterms:modified xsi:type="dcterms:W3CDTF">2016-07-07T12:11:08Z</dcterms:modified>
</cp:coreProperties>
</file>