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68" r:id="rId8"/>
    <p:sldMasterId id="2147483780" r:id="rId9"/>
  </p:sldMasterIdLst>
  <p:notesMasterIdLst>
    <p:notesMasterId r:id="rId29"/>
  </p:notesMasterIdLst>
  <p:sldIdLst>
    <p:sldId id="311" r:id="rId10"/>
    <p:sldId id="312" r:id="rId11"/>
    <p:sldId id="313" r:id="rId12"/>
    <p:sldId id="366" r:id="rId13"/>
    <p:sldId id="367" r:id="rId14"/>
    <p:sldId id="340" r:id="rId15"/>
    <p:sldId id="342" r:id="rId16"/>
    <p:sldId id="369" r:id="rId17"/>
    <p:sldId id="346" r:id="rId18"/>
    <p:sldId id="347" r:id="rId19"/>
    <p:sldId id="372" r:id="rId20"/>
    <p:sldId id="371" r:id="rId21"/>
    <p:sldId id="370" r:id="rId22"/>
    <p:sldId id="365" r:id="rId23"/>
    <p:sldId id="373" r:id="rId24"/>
    <p:sldId id="374" r:id="rId25"/>
    <p:sldId id="375" r:id="rId26"/>
    <p:sldId id="376" r:id="rId27"/>
    <p:sldId id="321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78" userDrawn="1">
          <p15:clr>
            <a:srgbClr val="A4A3A4"/>
          </p15:clr>
        </p15:guide>
        <p15:guide id="2" pos="179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-yakubovskiy" initials="r" lastIdx="0" clrIdx="0"/>
  <p:cmAuthor id="1" name="Vlad FGU" initials="VF" lastIdx="0" clrIdx="1">
    <p:extLst>
      <p:ext uri="{19B8F6BF-5375-455C-9EA6-DF929625EA0E}">
        <p15:presenceInfo xmlns:p15="http://schemas.microsoft.com/office/powerpoint/2012/main" xmlns="" userId="0aa2159c5f63585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220"/>
    <a:srgbClr val="00487E"/>
    <a:srgbClr val="004070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1" autoAdjust="0"/>
    <p:restoredTop sz="96187" autoAdjust="0"/>
  </p:normalViewPr>
  <p:slideViewPr>
    <p:cSldViewPr>
      <p:cViewPr>
        <p:scale>
          <a:sx n="75" d="100"/>
          <a:sy n="75" d="100"/>
        </p:scale>
        <p:origin x="-2348" y="-972"/>
      </p:cViewPr>
      <p:guideLst>
        <p:guide orient="horz" pos="2478"/>
        <p:guide pos="17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commentAuthors" Target="commentAuthors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126714238845146"/>
          <c:y val="3.1740374905402498E-2"/>
          <c:w val="0.71873285761154859"/>
          <c:h val="0.789573826147551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Охват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Лист1!$A$2:$A$26</c:f>
              <c:strCache>
                <c:ptCount val="25"/>
                <c:pt idx="0">
                  <c:v>google</c:v>
                </c:pt>
                <c:pt idx="1">
                  <c:v>vkontakte(vk.com)</c:v>
                </c:pt>
                <c:pt idx="2">
                  <c:v>youtube.com</c:v>
                </c:pt>
                <c:pt idx="3">
                  <c:v>yandex</c:v>
                </c:pt>
                <c:pt idx="4">
                  <c:v>odnoklassniki(ok.ru)</c:v>
                </c:pt>
                <c:pt idx="5">
                  <c:v>mail.ru</c:v>
                </c:pt>
                <c:pt idx="6">
                  <c:v>facebook.com</c:v>
                </c:pt>
                <c:pt idx="7">
                  <c:v>olx.ua</c:v>
                </c:pt>
                <c:pt idx="8">
                  <c:v>ukr.net</c:v>
                </c:pt>
                <c:pt idx="9">
                  <c:v>privatbank.ua</c:v>
                </c:pt>
                <c:pt idx="10">
                  <c:v>sinoptik.ua</c:v>
                </c:pt>
                <c:pt idx="11">
                  <c:v>rozetka (.ua/.com.ua)</c:v>
                </c:pt>
                <c:pt idx="12">
                  <c:v>wikipedia.org</c:v>
                </c:pt>
                <c:pt idx="13">
                  <c:v>prom.ua</c:v>
                </c:pt>
                <c:pt idx="14">
                  <c:v>aliexpress.com</c:v>
                </c:pt>
                <c:pt idx="15">
                  <c:v>parimatch.com</c:v>
                </c:pt>
                <c:pt idx="16">
                  <c:v>instagram.com</c:v>
                </c:pt>
                <c:pt idx="17">
                  <c:v>gismeteo.ua</c:v>
                </c:pt>
                <c:pt idx="18">
                  <c:v>twitter.com</c:v>
                </c:pt>
                <c:pt idx="19">
                  <c:v>kinogo.club</c:v>
                </c:pt>
                <c:pt idx="20">
                  <c:v>favorit.com.ua</c:v>
                </c:pt>
                <c:pt idx="21">
                  <c:v>i.ua</c:v>
                </c:pt>
                <c:pt idx="22">
                  <c:v>blogspot.com</c:v>
                </c:pt>
                <c:pt idx="23">
                  <c:v>obozrevatel*</c:v>
                </c:pt>
                <c:pt idx="24">
                  <c:v>meta.ua</c:v>
                </c:pt>
              </c:strCache>
            </c:strRef>
          </c:cat>
          <c:val>
            <c:numRef>
              <c:f>Лист1!$B$2:$B$26</c:f>
              <c:numCache>
                <c:formatCode>0%</c:formatCode>
                <c:ptCount val="25"/>
                <c:pt idx="0">
                  <c:v>0.71971000000000007</c:v>
                </c:pt>
                <c:pt idx="1">
                  <c:v>0.66194999999999993</c:v>
                </c:pt>
                <c:pt idx="2">
                  <c:v>0.68581000000000003</c:v>
                </c:pt>
                <c:pt idx="3">
                  <c:v>0.61966999999999994</c:v>
                </c:pt>
                <c:pt idx="4">
                  <c:v>0.48670000000000002</c:v>
                </c:pt>
                <c:pt idx="5">
                  <c:v>0.61421000000000003</c:v>
                </c:pt>
                <c:pt idx="6">
                  <c:v>0.41113</c:v>
                </c:pt>
                <c:pt idx="7">
                  <c:v>0.48768</c:v>
                </c:pt>
                <c:pt idx="8">
                  <c:v>0.25939000000000001</c:v>
                </c:pt>
                <c:pt idx="9">
                  <c:v>0.45433000000000001</c:v>
                </c:pt>
                <c:pt idx="10">
                  <c:v>0.26322000000000001</c:v>
                </c:pt>
                <c:pt idx="11">
                  <c:v>0.42517000000000005</c:v>
                </c:pt>
                <c:pt idx="12">
                  <c:v>0.40353</c:v>
                </c:pt>
                <c:pt idx="13">
                  <c:v>0.38854999999999995</c:v>
                </c:pt>
                <c:pt idx="14">
                  <c:v>0.29927999999999999</c:v>
                </c:pt>
                <c:pt idx="15">
                  <c:v>0.31285000000000002</c:v>
                </c:pt>
                <c:pt idx="16">
                  <c:v>0.20734000000000002</c:v>
                </c:pt>
                <c:pt idx="17">
                  <c:v>0.18638000000000002</c:v>
                </c:pt>
                <c:pt idx="18">
                  <c:v>0.17295000000000002</c:v>
                </c:pt>
                <c:pt idx="19">
                  <c:v>0.20234000000000002</c:v>
                </c:pt>
                <c:pt idx="20">
                  <c:v>0.21428999999999998</c:v>
                </c:pt>
                <c:pt idx="21">
                  <c:v>0.17190000000000003</c:v>
                </c:pt>
                <c:pt idx="22">
                  <c:v>0.23187000000000002</c:v>
                </c:pt>
                <c:pt idx="23">
                  <c:v>0.17242999999999997</c:v>
                </c:pt>
                <c:pt idx="24">
                  <c:v>0.10708999999999999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3959808"/>
        <c:axId val="46789696"/>
      </c:barChart>
      <c:barChart>
        <c:barDir val="bar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Среднедневная доля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FEF4E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Лист1!$A$2:$A$26</c:f>
              <c:strCache>
                <c:ptCount val="25"/>
                <c:pt idx="0">
                  <c:v>google</c:v>
                </c:pt>
                <c:pt idx="1">
                  <c:v>vkontakte(vk.com)</c:v>
                </c:pt>
                <c:pt idx="2">
                  <c:v>youtube.com</c:v>
                </c:pt>
                <c:pt idx="3">
                  <c:v>yandex</c:v>
                </c:pt>
                <c:pt idx="4">
                  <c:v>odnoklassniki(ok.ru)</c:v>
                </c:pt>
                <c:pt idx="5">
                  <c:v>mail.ru</c:v>
                </c:pt>
                <c:pt idx="6">
                  <c:v>facebook.com</c:v>
                </c:pt>
                <c:pt idx="7">
                  <c:v>olx.ua</c:v>
                </c:pt>
                <c:pt idx="8">
                  <c:v>ukr.net</c:v>
                </c:pt>
                <c:pt idx="9">
                  <c:v>privatbank.ua</c:v>
                </c:pt>
                <c:pt idx="10">
                  <c:v>sinoptik.ua</c:v>
                </c:pt>
                <c:pt idx="11">
                  <c:v>rozetka (.ua/.com.ua)</c:v>
                </c:pt>
                <c:pt idx="12">
                  <c:v>wikipedia.org</c:v>
                </c:pt>
                <c:pt idx="13">
                  <c:v>prom.ua</c:v>
                </c:pt>
                <c:pt idx="14">
                  <c:v>aliexpress.com</c:v>
                </c:pt>
                <c:pt idx="15">
                  <c:v>parimatch.com</c:v>
                </c:pt>
                <c:pt idx="16">
                  <c:v>instagram.com</c:v>
                </c:pt>
                <c:pt idx="17">
                  <c:v>gismeteo.ua</c:v>
                </c:pt>
                <c:pt idx="18">
                  <c:v>twitter.com</c:v>
                </c:pt>
                <c:pt idx="19">
                  <c:v>kinogo.club</c:v>
                </c:pt>
                <c:pt idx="20">
                  <c:v>favorit.com.ua</c:v>
                </c:pt>
                <c:pt idx="21">
                  <c:v>i.ua</c:v>
                </c:pt>
                <c:pt idx="22">
                  <c:v>blogspot.com</c:v>
                </c:pt>
                <c:pt idx="23">
                  <c:v>obozrevatel*</c:v>
                </c:pt>
                <c:pt idx="24">
                  <c:v>meta.ua</c:v>
                </c:pt>
              </c:strCache>
            </c:strRef>
          </c:cat>
          <c:val>
            <c:numRef>
              <c:f>Лист1!$C$2:$C$26</c:f>
              <c:numCache>
                <c:formatCode>0%</c:formatCode>
                <c:ptCount val="25"/>
                <c:pt idx="0">
                  <c:v>0.60770774193548383</c:v>
                </c:pt>
                <c:pt idx="1">
                  <c:v>0.53825032258064509</c:v>
                </c:pt>
                <c:pt idx="2">
                  <c:v>0.48049193548387092</c:v>
                </c:pt>
                <c:pt idx="3">
                  <c:v>0.42849903225806452</c:v>
                </c:pt>
                <c:pt idx="4">
                  <c:v>0.34620967741935482</c:v>
                </c:pt>
                <c:pt idx="5">
                  <c:v>0.32290258064516125</c:v>
                </c:pt>
                <c:pt idx="6">
                  <c:v>0.24243709677419356</c:v>
                </c:pt>
                <c:pt idx="7">
                  <c:v>0.16169354838709682</c:v>
                </c:pt>
                <c:pt idx="8">
                  <c:v>0.15043709677419356</c:v>
                </c:pt>
                <c:pt idx="9">
                  <c:v>0.12946387096774192</c:v>
                </c:pt>
                <c:pt idx="10">
                  <c:v>0.11002838709677419</c:v>
                </c:pt>
                <c:pt idx="11">
                  <c:v>8.1956774193548382E-2</c:v>
                </c:pt>
                <c:pt idx="12">
                  <c:v>7.7610967741935488E-2</c:v>
                </c:pt>
                <c:pt idx="13">
                  <c:v>7.0018064516129033E-2</c:v>
                </c:pt>
                <c:pt idx="14">
                  <c:v>6.9021935483870978E-2</c:v>
                </c:pt>
                <c:pt idx="15">
                  <c:v>6.8926451612903214E-2</c:v>
                </c:pt>
                <c:pt idx="16">
                  <c:v>6.6679677419354863E-2</c:v>
                </c:pt>
                <c:pt idx="17">
                  <c:v>6.2891612903225813E-2</c:v>
                </c:pt>
                <c:pt idx="18">
                  <c:v>5.2620322580645161E-2</c:v>
                </c:pt>
                <c:pt idx="19">
                  <c:v>5.1190322580645146E-2</c:v>
                </c:pt>
                <c:pt idx="20">
                  <c:v>4.8850645161290319E-2</c:v>
                </c:pt>
                <c:pt idx="21">
                  <c:v>4.7737741935483885E-2</c:v>
                </c:pt>
                <c:pt idx="22">
                  <c:v>4.4412258064516118E-2</c:v>
                </c:pt>
                <c:pt idx="23">
                  <c:v>4.018322580645161E-2</c:v>
                </c:pt>
                <c:pt idx="24">
                  <c:v>3.3699354838709679E-2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6984832"/>
        <c:axId val="46790272"/>
      </c:barChart>
      <c:catAx>
        <c:axId val="39598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46789696"/>
        <c:crosses val="autoZero"/>
        <c:auto val="1"/>
        <c:lblAlgn val="ctr"/>
        <c:lblOffset val="100"/>
        <c:noMultiLvlLbl val="0"/>
      </c:catAx>
      <c:valAx>
        <c:axId val="4678969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959808"/>
        <c:crosses val="autoZero"/>
        <c:crossBetween val="between"/>
      </c:valAx>
      <c:valAx>
        <c:axId val="46790272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36984832"/>
        <c:crosses val="max"/>
        <c:crossBetween val="between"/>
      </c:valAx>
      <c:catAx>
        <c:axId val="36984832"/>
        <c:scaling>
          <c:orientation val="maxMin"/>
        </c:scaling>
        <c:delete val="1"/>
        <c:axPos val="r"/>
        <c:numFmt formatCode="General" sourceLinked="1"/>
        <c:majorTickMark val="out"/>
        <c:minorTickMark val="none"/>
        <c:tickLblPos val="none"/>
        <c:crossAx val="46790272"/>
        <c:crosses val="max"/>
        <c:auto val="1"/>
        <c:lblAlgn val="ctr"/>
        <c:lblOffset val="100"/>
        <c:noMultiLvlLbl val="0"/>
      </c:catAx>
      <c:spPr>
        <a:scene3d>
          <a:camera prst="orthographicFront"/>
          <a:lightRig rig="threePt" dir="t"/>
        </a:scene3d>
        <a:sp3d>
          <a:bevelT h="6350"/>
        </a:sp3d>
      </c:spPr>
    </c:plotArea>
    <c:legend>
      <c:legendPos val="b"/>
      <c:legendEntry>
        <c:idx val="0"/>
        <c:txPr>
          <a:bodyPr/>
          <a:lstStyle/>
          <a:p>
            <a:pPr>
              <a:defRPr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4929790026246717E-2"/>
          <c:y val="0.85397902564524752"/>
          <c:w val="0.70909205794709895"/>
          <c:h val="4.150937252182707E-2"/>
        </c:manualLayout>
      </c:layout>
      <c:overlay val="0"/>
      <c:txPr>
        <a:bodyPr/>
        <a:lstStyle/>
        <a:p>
          <a:pPr>
            <a:defRPr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126714238845146"/>
          <c:y val="3.1740374905402498E-2"/>
          <c:w val="0.71873285761154859"/>
          <c:h val="0.78957382614755101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7907456"/>
        <c:axId val="8988352"/>
      </c:barChart>
      <c:catAx>
        <c:axId val="3790745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8988352"/>
        <c:crosses val="autoZero"/>
        <c:auto val="1"/>
        <c:lblAlgn val="ctr"/>
        <c:lblOffset val="100"/>
        <c:noMultiLvlLbl val="0"/>
      </c:catAx>
      <c:valAx>
        <c:axId val="89883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7907456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h="6350"/>
        </a:sp3d>
      </c:spPr>
    </c:plotArea>
    <c:legend>
      <c:legendPos val="b"/>
      <c:layout>
        <c:manualLayout>
          <c:xMode val="edge"/>
          <c:yMode val="edge"/>
          <c:x val="1.4929790026246717E-2"/>
          <c:y val="0.85397902564524752"/>
          <c:w val="0.70909205794709895"/>
          <c:h val="4.150937252182707E-2"/>
        </c:manualLayout>
      </c:layout>
      <c:overlay val="0"/>
      <c:txPr>
        <a:bodyPr/>
        <a:lstStyle/>
        <a:p>
          <a:pPr>
            <a:defRPr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Январь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vkontakte</c:v>
                </c:pt>
                <c:pt idx="1">
                  <c:v>odnoklassniki</c:v>
                </c:pt>
                <c:pt idx="2">
                  <c:v>facebook.com</c:v>
                </c:pt>
                <c:pt idx="3">
                  <c:v>twitter.com</c:v>
                </c:pt>
                <c:pt idx="4">
                  <c:v>instagram.com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0.67371999999999999</c:v>
                </c:pt>
                <c:pt idx="1">
                  <c:v>0.50919999999999999</c:v>
                </c:pt>
                <c:pt idx="2">
                  <c:v>0.43713999999999997</c:v>
                </c:pt>
                <c:pt idx="3">
                  <c:v>0.18983</c:v>
                </c:pt>
                <c:pt idx="4">
                  <c:v>0.20207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Февраль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vkontakte</c:v>
                </c:pt>
                <c:pt idx="1">
                  <c:v>odnoklassniki</c:v>
                </c:pt>
                <c:pt idx="2">
                  <c:v>facebook.com</c:v>
                </c:pt>
                <c:pt idx="3">
                  <c:v>twitter.com</c:v>
                </c:pt>
                <c:pt idx="4">
                  <c:v>instagram.com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0.6799599999999999</c:v>
                </c:pt>
                <c:pt idx="1">
                  <c:v>0.50365000000000004</c:v>
                </c:pt>
                <c:pt idx="2">
                  <c:v>0.44864999999999999</c:v>
                </c:pt>
                <c:pt idx="3">
                  <c:v>0.18690999999999999</c:v>
                </c:pt>
                <c:pt idx="4">
                  <c:v>0.20312999999999998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Март</c:v>
                </c:pt>
              </c:strCache>
            </c:strRef>
          </c:tx>
          <c:spPr>
            <a:solidFill>
              <a:srgbClr val="00487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600" b="0" i="0" u="none" strike="noStrike" kern="1200" baseline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vkontakte</c:v>
                </c:pt>
                <c:pt idx="1">
                  <c:v>odnoklassniki</c:v>
                </c:pt>
                <c:pt idx="2">
                  <c:v>facebook.com</c:v>
                </c:pt>
                <c:pt idx="3">
                  <c:v>twitter.com</c:v>
                </c:pt>
                <c:pt idx="4">
                  <c:v>instagram.com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0.66194999999999993</c:v>
                </c:pt>
                <c:pt idx="1">
                  <c:v>0.48670000000000002</c:v>
                </c:pt>
                <c:pt idx="2">
                  <c:v>0.41113</c:v>
                </c:pt>
                <c:pt idx="3">
                  <c:v>0.17295000000000002</c:v>
                </c:pt>
                <c:pt idx="4">
                  <c:v>0.20734000000000002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8873600"/>
        <c:axId val="8993536"/>
      </c:barChart>
      <c:catAx>
        <c:axId val="38873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8993536"/>
        <c:crosses val="autoZero"/>
        <c:auto val="1"/>
        <c:lblAlgn val="ctr"/>
        <c:lblOffset val="100"/>
        <c:noMultiLvlLbl val="0"/>
      </c:catAx>
      <c:valAx>
        <c:axId val="89935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88736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2000"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Январь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google</c:v>
                </c:pt>
                <c:pt idx="1">
                  <c:v>yandex</c:v>
                </c:pt>
                <c:pt idx="2">
                  <c:v>sinoptik.ua</c:v>
                </c:pt>
                <c:pt idx="3">
                  <c:v>gismeteo.ua</c:v>
                </c:pt>
                <c:pt idx="4">
                  <c:v>work.ua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0.73605000000000009</c:v>
                </c:pt>
                <c:pt idx="1">
                  <c:v>0.64820999999999995</c:v>
                </c:pt>
                <c:pt idx="2">
                  <c:v>0.28420000000000001</c:v>
                </c:pt>
                <c:pt idx="3">
                  <c:v>0.20085999999999998</c:v>
                </c:pt>
                <c:pt idx="4">
                  <c:v>0.14158999999999999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Февраль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google</c:v>
                </c:pt>
                <c:pt idx="1">
                  <c:v>yandex</c:v>
                </c:pt>
                <c:pt idx="2">
                  <c:v>sinoptik.ua</c:v>
                </c:pt>
                <c:pt idx="3">
                  <c:v>gismeteo.ua</c:v>
                </c:pt>
                <c:pt idx="4">
                  <c:v>work.ua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0.73382000000000003</c:v>
                </c:pt>
                <c:pt idx="1">
                  <c:v>0.63824999999999998</c:v>
                </c:pt>
                <c:pt idx="2">
                  <c:v>0.29125000000000001</c:v>
                </c:pt>
                <c:pt idx="3">
                  <c:v>0.18792999999999999</c:v>
                </c:pt>
                <c:pt idx="4">
                  <c:v>0.13872000000000001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Март</c:v>
                </c:pt>
              </c:strCache>
            </c:strRef>
          </c:tx>
          <c:spPr>
            <a:solidFill>
              <a:srgbClr val="00487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600" b="0" i="0" u="none" strike="noStrike" kern="1200" baseline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google</c:v>
                </c:pt>
                <c:pt idx="1">
                  <c:v>yandex</c:v>
                </c:pt>
                <c:pt idx="2">
                  <c:v>sinoptik.ua</c:v>
                </c:pt>
                <c:pt idx="3">
                  <c:v>gismeteo.ua</c:v>
                </c:pt>
                <c:pt idx="4">
                  <c:v>work.ua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0.71971000000000007</c:v>
                </c:pt>
                <c:pt idx="1">
                  <c:v>0.61966999999999994</c:v>
                </c:pt>
                <c:pt idx="2">
                  <c:v>0.26322000000000001</c:v>
                </c:pt>
                <c:pt idx="3">
                  <c:v>0.18638000000000002</c:v>
                </c:pt>
                <c:pt idx="4">
                  <c:v>0.12994999999999998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8871040"/>
        <c:axId val="37999680"/>
      </c:barChart>
      <c:catAx>
        <c:axId val="38871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37999680"/>
        <c:crosses val="autoZero"/>
        <c:auto val="1"/>
        <c:lblAlgn val="ctr"/>
        <c:lblOffset val="100"/>
        <c:noMultiLvlLbl val="0"/>
      </c:catAx>
      <c:valAx>
        <c:axId val="379996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88710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2000"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Январь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mail.ru</c:v>
                </c:pt>
                <c:pt idx="1">
                  <c:v>ukr.net</c:v>
                </c:pt>
                <c:pt idx="2">
                  <c:v>i.ua</c:v>
                </c:pt>
                <c:pt idx="3">
                  <c:v>liveinternet.ru</c:v>
                </c:pt>
                <c:pt idx="4">
                  <c:v>meta.ua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0.63551000000000002</c:v>
                </c:pt>
                <c:pt idx="1">
                  <c:v>0.27029999999999998</c:v>
                </c:pt>
                <c:pt idx="2">
                  <c:v>0.19764999999999999</c:v>
                </c:pt>
                <c:pt idx="3">
                  <c:v>0.14702999999999999</c:v>
                </c:pt>
                <c:pt idx="4">
                  <c:v>0.12881000000000001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Февраль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mail.ru</c:v>
                </c:pt>
                <c:pt idx="1">
                  <c:v>ukr.net</c:v>
                </c:pt>
                <c:pt idx="2">
                  <c:v>i.ua</c:v>
                </c:pt>
                <c:pt idx="3">
                  <c:v>liveinternet.ru</c:v>
                </c:pt>
                <c:pt idx="4">
                  <c:v>meta.ua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0.61799000000000004</c:v>
                </c:pt>
                <c:pt idx="1">
                  <c:v>0.26084000000000002</c:v>
                </c:pt>
                <c:pt idx="2">
                  <c:v>0.18790999999999999</c:v>
                </c:pt>
                <c:pt idx="3">
                  <c:v>0.14031000000000002</c:v>
                </c:pt>
                <c:pt idx="4">
                  <c:v>0.11039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Март</c:v>
                </c:pt>
              </c:strCache>
            </c:strRef>
          </c:tx>
          <c:spPr>
            <a:solidFill>
              <a:srgbClr val="00487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600" b="0" i="0" u="none" strike="noStrike" kern="1200" baseline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mail.ru</c:v>
                </c:pt>
                <c:pt idx="1">
                  <c:v>ukr.net</c:v>
                </c:pt>
                <c:pt idx="2">
                  <c:v>i.ua</c:v>
                </c:pt>
                <c:pt idx="3">
                  <c:v>liveinternet.ru</c:v>
                </c:pt>
                <c:pt idx="4">
                  <c:v>meta.ua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0.61421000000000003</c:v>
                </c:pt>
                <c:pt idx="1">
                  <c:v>0.25939000000000001</c:v>
                </c:pt>
                <c:pt idx="2">
                  <c:v>0.17190000000000003</c:v>
                </c:pt>
                <c:pt idx="3">
                  <c:v>0.12737000000000001</c:v>
                </c:pt>
                <c:pt idx="4">
                  <c:v>0.10708999999999999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8380544"/>
        <c:axId val="46744128"/>
      </c:barChart>
      <c:catAx>
        <c:axId val="78380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46744128"/>
        <c:crosses val="autoZero"/>
        <c:auto val="1"/>
        <c:lblAlgn val="ctr"/>
        <c:lblOffset val="100"/>
        <c:noMultiLvlLbl val="0"/>
      </c:catAx>
      <c:valAx>
        <c:axId val="467441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783805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Январь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olx.ua</c:v>
                </c:pt>
                <c:pt idx="1">
                  <c:v>rozetka</c:v>
                </c:pt>
                <c:pt idx="2">
                  <c:v>prom.ua</c:v>
                </c:pt>
                <c:pt idx="3">
                  <c:v>aliexpress.com</c:v>
                </c:pt>
                <c:pt idx="4">
                  <c:v>zakupka.com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0.48365999999999998</c:v>
                </c:pt>
                <c:pt idx="1">
                  <c:v>0.50210999999999995</c:v>
                </c:pt>
                <c:pt idx="2">
                  <c:v>0.39163999999999999</c:v>
                </c:pt>
                <c:pt idx="3">
                  <c:v>0.32325000000000004</c:v>
                </c:pt>
                <c:pt idx="4">
                  <c:v>0.1517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Февраль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olx.ua</c:v>
                </c:pt>
                <c:pt idx="1">
                  <c:v>rozetka</c:v>
                </c:pt>
                <c:pt idx="2">
                  <c:v>prom.ua</c:v>
                </c:pt>
                <c:pt idx="3">
                  <c:v>aliexpress.com</c:v>
                </c:pt>
                <c:pt idx="4">
                  <c:v>zakupka.com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0.47798000000000002</c:v>
                </c:pt>
                <c:pt idx="1">
                  <c:v>0.46149999999999997</c:v>
                </c:pt>
                <c:pt idx="2">
                  <c:v>0.37200000000000005</c:v>
                </c:pt>
                <c:pt idx="3">
                  <c:v>0.28477000000000002</c:v>
                </c:pt>
                <c:pt idx="4">
                  <c:v>0.14165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Март</c:v>
                </c:pt>
              </c:strCache>
            </c:strRef>
          </c:tx>
          <c:spPr>
            <a:solidFill>
              <a:srgbClr val="00487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600" b="0" i="0" u="none" strike="noStrike" kern="1200" baseline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olx.ua</c:v>
                </c:pt>
                <c:pt idx="1">
                  <c:v>rozetka</c:v>
                </c:pt>
                <c:pt idx="2">
                  <c:v>prom.ua</c:v>
                </c:pt>
                <c:pt idx="3">
                  <c:v>aliexpress.com</c:v>
                </c:pt>
                <c:pt idx="4">
                  <c:v>zakupka.com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0.48768</c:v>
                </c:pt>
                <c:pt idx="1">
                  <c:v>0.42517000000000005</c:v>
                </c:pt>
                <c:pt idx="2">
                  <c:v>0.38854999999999995</c:v>
                </c:pt>
                <c:pt idx="3">
                  <c:v>0.29927999999999999</c:v>
                </c:pt>
                <c:pt idx="4">
                  <c:v>0.14834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9385600"/>
        <c:axId val="46747584"/>
      </c:barChart>
      <c:catAx>
        <c:axId val="159385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46747584"/>
        <c:crosses val="autoZero"/>
        <c:auto val="1"/>
        <c:lblAlgn val="ctr"/>
        <c:lblOffset val="100"/>
        <c:noMultiLvlLbl val="0"/>
      </c:catAx>
      <c:valAx>
        <c:axId val="4674758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593856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Январь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mail.google.com</c:v>
                </c:pt>
                <c:pt idx="1">
                  <c:v>e.mail.ru</c:v>
                </c:pt>
                <c:pt idx="2">
                  <c:v>yandex-Mail</c:v>
                </c:pt>
                <c:pt idx="3">
                  <c:v>mail.ukr.net</c:v>
                </c:pt>
                <c:pt idx="4">
                  <c:v>webmail.meta.ua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0.32186999999999999</c:v>
                </c:pt>
                <c:pt idx="1">
                  <c:v>0.30309999999999998</c:v>
                </c:pt>
                <c:pt idx="2">
                  <c:v>0.20079</c:v>
                </c:pt>
                <c:pt idx="3">
                  <c:v>0.19698000000000002</c:v>
                </c:pt>
                <c:pt idx="4">
                  <c:v>3.3189999999999997E-2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Февраль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mail.google.com</c:v>
                </c:pt>
                <c:pt idx="1">
                  <c:v>e.mail.ru</c:v>
                </c:pt>
                <c:pt idx="2">
                  <c:v>yandex-Mail</c:v>
                </c:pt>
                <c:pt idx="3">
                  <c:v>mail.ukr.net</c:v>
                </c:pt>
                <c:pt idx="4">
                  <c:v>webmail.meta.ua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0.31286000000000003</c:v>
                </c:pt>
                <c:pt idx="1">
                  <c:v>0.31129000000000001</c:v>
                </c:pt>
                <c:pt idx="2">
                  <c:v>0.19977</c:v>
                </c:pt>
                <c:pt idx="3">
                  <c:v>0.19818999999999998</c:v>
                </c:pt>
                <c:pt idx="4">
                  <c:v>2.299E-2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Март</c:v>
                </c:pt>
              </c:strCache>
            </c:strRef>
          </c:tx>
          <c:spPr>
            <a:solidFill>
              <a:srgbClr val="00487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600" b="0" i="0" u="none" strike="noStrike" kern="1200" baseline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mail.google.com</c:v>
                </c:pt>
                <c:pt idx="1">
                  <c:v>e.mail.ru</c:v>
                </c:pt>
                <c:pt idx="2">
                  <c:v>yandex-Mail</c:v>
                </c:pt>
                <c:pt idx="3">
                  <c:v>mail.ukr.net</c:v>
                </c:pt>
                <c:pt idx="4">
                  <c:v>webmail.meta.ua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0.30335000000000001</c:v>
                </c:pt>
                <c:pt idx="1">
                  <c:v>0.29518</c:v>
                </c:pt>
                <c:pt idx="2">
                  <c:v>0.18697</c:v>
                </c:pt>
                <c:pt idx="3">
                  <c:v>0.19866</c:v>
                </c:pt>
                <c:pt idx="4">
                  <c:v>2.444E-2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5106688"/>
        <c:axId val="46751040"/>
      </c:barChart>
      <c:catAx>
        <c:axId val="205106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46751040"/>
        <c:crosses val="autoZero"/>
        <c:auto val="1"/>
        <c:lblAlgn val="ctr"/>
        <c:lblOffset val="100"/>
        <c:noMultiLvlLbl val="0"/>
      </c:catAx>
      <c:valAx>
        <c:axId val="4675104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051066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416666666666666E-2"/>
          <c:y val="3.1259006263436674E-2"/>
          <c:w val="0.87982709973753281"/>
          <c:h val="0.8543994869674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мар/16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vkontakte</c:v>
                </c:pt>
                <c:pt idx="1">
                  <c:v>odnoklassniki</c:v>
                </c:pt>
                <c:pt idx="2">
                  <c:v>facebook.com</c:v>
                </c:pt>
                <c:pt idx="3">
                  <c:v>twitter.com</c:v>
                </c:pt>
                <c:pt idx="4">
                  <c:v>instagram.com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0.66454999999999997</c:v>
                </c:pt>
                <c:pt idx="1">
                  <c:v>0.44554000000000005</c:v>
                </c:pt>
                <c:pt idx="2">
                  <c:v>0.37298000000000003</c:v>
                </c:pt>
                <c:pt idx="3">
                  <c:v>0.17032</c:v>
                </c:pt>
                <c:pt idx="4">
                  <c:v>0.14319000000000001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мар/17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vkontakte</c:v>
                </c:pt>
                <c:pt idx="1">
                  <c:v>odnoklassniki</c:v>
                </c:pt>
                <c:pt idx="2">
                  <c:v>facebook.com</c:v>
                </c:pt>
                <c:pt idx="3">
                  <c:v>twitter.com</c:v>
                </c:pt>
                <c:pt idx="4">
                  <c:v>instagram.com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0.66195000000000004</c:v>
                </c:pt>
                <c:pt idx="1">
                  <c:v>0.48670000000000002</c:v>
                </c:pt>
                <c:pt idx="2">
                  <c:v>0.41113</c:v>
                </c:pt>
                <c:pt idx="3">
                  <c:v>0.17295000000000002</c:v>
                </c:pt>
                <c:pt idx="4">
                  <c:v>0.20734000000000002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15296"/>
        <c:axId val="101772672"/>
      </c:barChart>
      <c:catAx>
        <c:axId val="2615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101772672"/>
        <c:crosses val="autoZero"/>
        <c:auto val="1"/>
        <c:lblAlgn val="ctr"/>
        <c:lblOffset val="100"/>
        <c:noMultiLvlLbl val="0"/>
      </c:catAx>
      <c:valAx>
        <c:axId val="10177267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6152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416666666666666E-2"/>
          <c:y val="3.1259006263436674E-2"/>
          <c:w val="0.87982709973753281"/>
          <c:h val="0.8543994869674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мар/16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google</c:v>
                </c:pt>
                <c:pt idx="1">
                  <c:v>yandex</c:v>
                </c:pt>
                <c:pt idx="2">
                  <c:v>sinoptik.ua</c:v>
                </c:pt>
                <c:pt idx="3">
                  <c:v>gismeteo.ua</c:v>
                </c:pt>
                <c:pt idx="4">
                  <c:v>work.ua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0.70262000000000002</c:v>
                </c:pt>
                <c:pt idx="1">
                  <c:v>0.58404</c:v>
                </c:pt>
                <c:pt idx="2">
                  <c:v>0.23917000000000002</c:v>
                </c:pt>
                <c:pt idx="3">
                  <c:v>0.18056999999999998</c:v>
                </c:pt>
                <c:pt idx="4">
                  <c:v>0.12939000000000001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мар/17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google</c:v>
                </c:pt>
                <c:pt idx="1">
                  <c:v>yandex</c:v>
                </c:pt>
                <c:pt idx="2">
                  <c:v>sinoptik.ua</c:v>
                </c:pt>
                <c:pt idx="3">
                  <c:v>gismeteo.ua</c:v>
                </c:pt>
                <c:pt idx="4">
                  <c:v>work.ua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0.71971000000000007</c:v>
                </c:pt>
                <c:pt idx="1">
                  <c:v>0.61966999999999994</c:v>
                </c:pt>
                <c:pt idx="2">
                  <c:v>0.26322000000000001</c:v>
                </c:pt>
                <c:pt idx="3">
                  <c:v>0.18638000000000002</c:v>
                </c:pt>
                <c:pt idx="4">
                  <c:v>0.12994999999999998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13248"/>
        <c:axId val="101773824"/>
      </c:barChart>
      <c:catAx>
        <c:axId val="2613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101773824"/>
        <c:crosses val="autoZero"/>
        <c:auto val="1"/>
        <c:lblAlgn val="ctr"/>
        <c:lblOffset val="100"/>
        <c:noMultiLvlLbl val="0"/>
      </c:catAx>
      <c:valAx>
        <c:axId val="10177382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6132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416666666666666E-2"/>
          <c:y val="3.1259006263436674E-2"/>
          <c:w val="0.87982709973753281"/>
          <c:h val="0.8543994869674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мар/16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mail.ru</c:v>
                </c:pt>
                <c:pt idx="1">
                  <c:v>ukr.net</c:v>
                </c:pt>
                <c:pt idx="2">
                  <c:v>i.ua</c:v>
                </c:pt>
                <c:pt idx="3">
                  <c:v>bigmir.net</c:v>
                </c:pt>
                <c:pt idx="4">
                  <c:v>liveinternet.ru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0.62587999999999999</c:v>
                </c:pt>
                <c:pt idx="1">
                  <c:v>0.24041000000000001</c:v>
                </c:pt>
                <c:pt idx="2">
                  <c:v>0.20690999999999998</c:v>
                </c:pt>
                <c:pt idx="3">
                  <c:v>0.13475000000000001</c:v>
                </c:pt>
                <c:pt idx="4">
                  <c:v>0.13117999999999999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мар/17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mail.ru</c:v>
                </c:pt>
                <c:pt idx="1">
                  <c:v>ukr.net</c:v>
                </c:pt>
                <c:pt idx="2">
                  <c:v>i.ua</c:v>
                </c:pt>
                <c:pt idx="3">
                  <c:v>bigmir.net</c:v>
                </c:pt>
                <c:pt idx="4">
                  <c:v>liveinternet.ru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0.61421000000000003</c:v>
                </c:pt>
                <c:pt idx="1">
                  <c:v>0.25939000000000001</c:v>
                </c:pt>
                <c:pt idx="2">
                  <c:v>0.17190000000000003</c:v>
                </c:pt>
                <c:pt idx="3">
                  <c:v>0.1202</c:v>
                </c:pt>
                <c:pt idx="4">
                  <c:v>0.12737000000000001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16832"/>
        <c:axId val="101776704"/>
      </c:barChart>
      <c:catAx>
        <c:axId val="2616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101776704"/>
        <c:crosses val="autoZero"/>
        <c:auto val="1"/>
        <c:lblAlgn val="ctr"/>
        <c:lblOffset val="100"/>
        <c:noMultiLvlLbl val="0"/>
      </c:catAx>
      <c:valAx>
        <c:axId val="1017767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61683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416666666666666E-2"/>
          <c:y val="3.1259006263436674E-2"/>
          <c:w val="0.87982709973753281"/>
          <c:h val="0.8543994869674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мар/16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olx.ua</c:v>
                </c:pt>
                <c:pt idx="1">
                  <c:v>rozetka</c:v>
                </c:pt>
                <c:pt idx="2">
                  <c:v>prom.ua</c:v>
                </c:pt>
                <c:pt idx="3">
                  <c:v>aliexpress.com</c:v>
                </c:pt>
                <c:pt idx="4">
                  <c:v>zakupka.com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0.48396</c:v>
                </c:pt>
                <c:pt idx="1">
                  <c:v>0.40512999999999999</c:v>
                </c:pt>
                <c:pt idx="2">
                  <c:v>0.34084000000000003</c:v>
                </c:pt>
                <c:pt idx="3">
                  <c:v>0.27002999999999999</c:v>
                </c:pt>
                <c:pt idx="4">
                  <c:v>0.12573000000000001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мар/17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olx.ua</c:v>
                </c:pt>
                <c:pt idx="1">
                  <c:v>rozetka</c:v>
                </c:pt>
                <c:pt idx="2">
                  <c:v>prom.ua</c:v>
                </c:pt>
                <c:pt idx="3">
                  <c:v>aliexpress.com</c:v>
                </c:pt>
                <c:pt idx="4">
                  <c:v>zakupka.com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0.48768</c:v>
                </c:pt>
                <c:pt idx="1">
                  <c:v>0.42517000000000005</c:v>
                </c:pt>
                <c:pt idx="2">
                  <c:v>0.38854999999999995</c:v>
                </c:pt>
                <c:pt idx="3">
                  <c:v>0.29927999999999999</c:v>
                </c:pt>
                <c:pt idx="4">
                  <c:v>0.14834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6015360"/>
        <c:axId val="57911552"/>
      </c:barChart>
      <c:catAx>
        <c:axId val="56015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57911552"/>
        <c:crosses val="autoZero"/>
        <c:auto val="1"/>
        <c:lblAlgn val="ctr"/>
        <c:lblOffset val="100"/>
        <c:noMultiLvlLbl val="0"/>
      </c:catAx>
      <c:valAx>
        <c:axId val="5791155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560153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126714238845146"/>
          <c:y val="3.1740374905402498E-2"/>
          <c:w val="0.71873285761154859"/>
          <c:h val="0.78957382614755101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6982784"/>
        <c:axId val="46792000"/>
      </c:barChart>
      <c:catAx>
        <c:axId val="369827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46792000"/>
        <c:crosses val="autoZero"/>
        <c:auto val="1"/>
        <c:lblAlgn val="ctr"/>
        <c:lblOffset val="100"/>
        <c:noMultiLvlLbl val="0"/>
      </c:catAx>
      <c:valAx>
        <c:axId val="4679200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698278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h="6350"/>
        </a:sp3d>
      </c:spPr>
    </c:plotArea>
    <c:legend>
      <c:legendPos val="b"/>
      <c:layout>
        <c:manualLayout>
          <c:xMode val="edge"/>
          <c:yMode val="edge"/>
          <c:x val="1.4929790026246717E-2"/>
          <c:y val="0.85397902564524752"/>
          <c:w val="0.70909205794709895"/>
          <c:h val="4.150937252182707E-2"/>
        </c:manualLayout>
      </c:layout>
      <c:overlay val="0"/>
      <c:txPr>
        <a:bodyPr/>
        <a:lstStyle/>
        <a:p>
          <a:pPr>
            <a:defRPr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416666666666666E-2"/>
          <c:y val="3.1259006263436674E-2"/>
          <c:w val="0.87982709973753281"/>
          <c:h val="0.8543994869674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мар/16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e.mail.ru</c:v>
                </c:pt>
                <c:pt idx="1">
                  <c:v>mail.google.com</c:v>
                </c:pt>
                <c:pt idx="2">
                  <c:v>yandex-Mail</c:v>
                </c:pt>
                <c:pt idx="3">
                  <c:v>mail.ukr.net</c:v>
                </c:pt>
                <c:pt idx="4">
                  <c:v>webmail.meta.ua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0.33149000000000001</c:v>
                </c:pt>
                <c:pt idx="1">
                  <c:v>0.28960000000000002</c:v>
                </c:pt>
                <c:pt idx="2">
                  <c:v>0.19303999999999999</c:v>
                </c:pt>
                <c:pt idx="3">
                  <c:v>0.16626000000000002</c:v>
                </c:pt>
                <c:pt idx="4">
                  <c:v>2.0160000000000001E-2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мар/17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e.mail.ru</c:v>
                </c:pt>
                <c:pt idx="1">
                  <c:v>mail.google.com</c:v>
                </c:pt>
                <c:pt idx="2">
                  <c:v>yandex-Mail</c:v>
                </c:pt>
                <c:pt idx="3">
                  <c:v>mail.ukr.net</c:v>
                </c:pt>
                <c:pt idx="4">
                  <c:v>webmail.meta.ua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0.29518</c:v>
                </c:pt>
                <c:pt idx="1">
                  <c:v>0.30335000000000001</c:v>
                </c:pt>
                <c:pt idx="2">
                  <c:v>0.18697</c:v>
                </c:pt>
                <c:pt idx="3">
                  <c:v>0.19866</c:v>
                </c:pt>
                <c:pt idx="4">
                  <c:v>2.444E-2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6014336"/>
        <c:axId val="57914432"/>
      </c:barChart>
      <c:catAx>
        <c:axId val="56014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57914432"/>
        <c:crosses val="autoZero"/>
        <c:auto val="1"/>
        <c:lblAlgn val="ctr"/>
        <c:lblOffset val="100"/>
        <c:noMultiLvlLbl val="0"/>
      </c:catAx>
      <c:valAx>
        <c:axId val="5791443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560143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126714238845146"/>
          <c:y val="3.1740374905402498E-2"/>
          <c:w val="0.71873285761154859"/>
          <c:h val="0.789573826147551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Охват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Лист1!$A$2:$A$26</c:f>
              <c:strCache>
                <c:ptCount val="25"/>
                <c:pt idx="0">
                  <c:v>google</c:v>
                </c:pt>
                <c:pt idx="1">
                  <c:v>youtube.com</c:v>
                </c:pt>
                <c:pt idx="2">
                  <c:v>vkontakte(vk.com)</c:v>
                </c:pt>
                <c:pt idx="3">
                  <c:v>yandex</c:v>
                </c:pt>
                <c:pt idx="4">
                  <c:v>mail.ru</c:v>
                </c:pt>
                <c:pt idx="5">
                  <c:v>olx.ua</c:v>
                </c:pt>
                <c:pt idx="6">
                  <c:v>odnoklassniki(ok.ru)</c:v>
                </c:pt>
                <c:pt idx="7">
                  <c:v>privatbank.ua</c:v>
                </c:pt>
                <c:pt idx="8">
                  <c:v>rozetka (.ua/.com.ua)</c:v>
                </c:pt>
                <c:pt idx="9">
                  <c:v>facebook.com</c:v>
                </c:pt>
                <c:pt idx="10">
                  <c:v>wikipedia.org</c:v>
                </c:pt>
                <c:pt idx="11">
                  <c:v>prom.ua</c:v>
                </c:pt>
                <c:pt idx="12">
                  <c:v>parimatch.com</c:v>
                </c:pt>
                <c:pt idx="13">
                  <c:v>aliexpress.com</c:v>
                </c:pt>
                <c:pt idx="14">
                  <c:v>sinoptik.ua</c:v>
                </c:pt>
                <c:pt idx="15">
                  <c:v>ukr.net</c:v>
                </c:pt>
                <c:pt idx="16">
                  <c:v>blogspot.com</c:v>
                </c:pt>
                <c:pt idx="17">
                  <c:v>favorit.com.ua</c:v>
                </c:pt>
                <c:pt idx="18">
                  <c:v>instagram.com</c:v>
                </c:pt>
                <c:pt idx="19">
                  <c:v>kinogo.club</c:v>
                </c:pt>
                <c:pt idx="20">
                  <c:v>gismeteo.ua</c:v>
                </c:pt>
                <c:pt idx="21">
                  <c:v>segodnya.ua</c:v>
                </c:pt>
                <c:pt idx="22">
                  <c:v>kinopoisk.ru</c:v>
                </c:pt>
                <c:pt idx="23">
                  <c:v>twitter.com</c:v>
                </c:pt>
                <c:pt idx="24">
                  <c:v>obozrevatel*</c:v>
                </c:pt>
              </c:strCache>
            </c:strRef>
          </c:cat>
          <c:val>
            <c:numRef>
              <c:f>Лист1!$B$2:$B$26</c:f>
              <c:numCache>
                <c:formatCode>0%</c:formatCode>
                <c:ptCount val="25"/>
                <c:pt idx="0">
                  <c:v>0.71971000000000007</c:v>
                </c:pt>
                <c:pt idx="1">
                  <c:v>0.68581000000000003</c:v>
                </c:pt>
                <c:pt idx="2">
                  <c:v>0.66194999999999993</c:v>
                </c:pt>
                <c:pt idx="3">
                  <c:v>0.61966999999999994</c:v>
                </c:pt>
                <c:pt idx="4">
                  <c:v>0.61421000000000003</c:v>
                </c:pt>
                <c:pt idx="5">
                  <c:v>0.48768</c:v>
                </c:pt>
                <c:pt idx="6">
                  <c:v>0.48670000000000002</c:v>
                </c:pt>
                <c:pt idx="7">
                  <c:v>0.45433000000000001</c:v>
                </c:pt>
                <c:pt idx="8">
                  <c:v>0.42517000000000005</c:v>
                </c:pt>
                <c:pt idx="9">
                  <c:v>0.41113</c:v>
                </c:pt>
                <c:pt idx="10">
                  <c:v>0.40353</c:v>
                </c:pt>
                <c:pt idx="11">
                  <c:v>0.38854999999999995</c:v>
                </c:pt>
                <c:pt idx="12">
                  <c:v>0.31285000000000002</c:v>
                </c:pt>
                <c:pt idx="13">
                  <c:v>0.29927999999999999</c:v>
                </c:pt>
                <c:pt idx="14">
                  <c:v>0.26322000000000001</c:v>
                </c:pt>
                <c:pt idx="15">
                  <c:v>0.25939000000000001</c:v>
                </c:pt>
                <c:pt idx="16">
                  <c:v>0.23187000000000002</c:v>
                </c:pt>
                <c:pt idx="17">
                  <c:v>0.21428999999999998</c:v>
                </c:pt>
                <c:pt idx="18">
                  <c:v>0.20734000000000002</c:v>
                </c:pt>
                <c:pt idx="19">
                  <c:v>0.20234000000000002</c:v>
                </c:pt>
                <c:pt idx="20">
                  <c:v>0.18638000000000002</c:v>
                </c:pt>
                <c:pt idx="21">
                  <c:v>0.18357999999999999</c:v>
                </c:pt>
                <c:pt idx="22">
                  <c:v>0.17521999999999999</c:v>
                </c:pt>
                <c:pt idx="23">
                  <c:v>0.17295000000000002</c:v>
                </c:pt>
                <c:pt idx="24">
                  <c:v>0.17242999999999997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57751040"/>
        <c:axId val="39739392"/>
      </c:barChart>
      <c:catAx>
        <c:axId val="577510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39739392"/>
        <c:crosses val="autoZero"/>
        <c:auto val="1"/>
        <c:lblAlgn val="ctr"/>
        <c:lblOffset val="100"/>
        <c:noMultiLvlLbl val="0"/>
      </c:catAx>
      <c:valAx>
        <c:axId val="3973939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7751040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h="6350"/>
        </a:sp3d>
      </c:spPr>
    </c:plotArea>
    <c:legend>
      <c:legendPos val="b"/>
      <c:legendEntry>
        <c:idx val="0"/>
        <c:txPr>
          <a:bodyPr/>
          <a:lstStyle/>
          <a:p>
            <a:pPr>
              <a:defRPr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1076312335958006"/>
          <c:y val="0.84696191217631267"/>
          <c:w val="5.2347604986876642E-2"/>
          <c:h val="4.1984255512808259E-2"/>
        </c:manualLayout>
      </c:layout>
      <c:overlay val="0"/>
      <c:txPr>
        <a:bodyPr/>
        <a:lstStyle/>
        <a:p>
          <a:pPr>
            <a:defRPr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126714238845146"/>
          <c:y val="3.1740374905402498E-2"/>
          <c:w val="0.71873285761154859"/>
          <c:h val="0.78957382614755101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8018048"/>
        <c:axId val="39741120"/>
      </c:barChart>
      <c:catAx>
        <c:axId val="3801804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39741120"/>
        <c:crosses val="autoZero"/>
        <c:auto val="1"/>
        <c:lblAlgn val="ctr"/>
        <c:lblOffset val="100"/>
        <c:noMultiLvlLbl val="0"/>
      </c:catAx>
      <c:valAx>
        <c:axId val="3974112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8018048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h="6350"/>
        </a:sp3d>
      </c:spPr>
    </c:plotArea>
    <c:legend>
      <c:legendPos val="b"/>
      <c:layout>
        <c:manualLayout>
          <c:xMode val="edge"/>
          <c:yMode val="edge"/>
          <c:x val="1.4929790026246717E-2"/>
          <c:y val="0.85397902564524752"/>
          <c:w val="0.70909205794709895"/>
          <c:h val="4.150937252182707E-2"/>
        </c:manualLayout>
      </c:layout>
      <c:overlay val="0"/>
      <c:txPr>
        <a:bodyPr/>
        <a:lstStyle/>
        <a:p>
          <a:pPr>
            <a:defRPr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126714238845146"/>
          <c:y val="3.1740374905402498E-2"/>
          <c:w val="0.71873285761154859"/>
          <c:h val="0.789573826147551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Охват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Лист1!$A$2:$A$26</c:f>
              <c:strCache>
                <c:ptCount val="25"/>
                <c:pt idx="0">
                  <c:v>google</c:v>
                </c:pt>
                <c:pt idx="1">
                  <c:v>vkontakte(vk.com)</c:v>
                </c:pt>
                <c:pt idx="2">
                  <c:v>youtube.com</c:v>
                </c:pt>
                <c:pt idx="3">
                  <c:v>yandex</c:v>
                </c:pt>
                <c:pt idx="4">
                  <c:v>odnoklassniki(ok.ru)</c:v>
                </c:pt>
                <c:pt idx="5">
                  <c:v>mail.ru</c:v>
                </c:pt>
                <c:pt idx="6">
                  <c:v>facebook.com</c:v>
                </c:pt>
                <c:pt idx="7">
                  <c:v>olx.ua</c:v>
                </c:pt>
                <c:pt idx="8">
                  <c:v>ukr.net</c:v>
                </c:pt>
                <c:pt idx="9">
                  <c:v>privatbank.ua</c:v>
                </c:pt>
                <c:pt idx="10">
                  <c:v>sinoptik.ua</c:v>
                </c:pt>
                <c:pt idx="11">
                  <c:v>rozetka (.ua/.com.ua)</c:v>
                </c:pt>
                <c:pt idx="12">
                  <c:v>wikipedia.org</c:v>
                </c:pt>
                <c:pt idx="13">
                  <c:v>prom.ua</c:v>
                </c:pt>
                <c:pt idx="14">
                  <c:v>parimatch.com</c:v>
                </c:pt>
                <c:pt idx="15">
                  <c:v>aliexpress.com</c:v>
                </c:pt>
                <c:pt idx="16">
                  <c:v>instagram.com</c:v>
                </c:pt>
                <c:pt idx="17">
                  <c:v>gismeteo.ua</c:v>
                </c:pt>
                <c:pt idx="18">
                  <c:v>twitter.com</c:v>
                </c:pt>
                <c:pt idx="19">
                  <c:v>kinogo.club</c:v>
                </c:pt>
                <c:pt idx="20">
                  <c:v>i.ua</c:v>
                </c:pt>
                <c:pt idx="21">
                  <c:v>favorit.com.ua</c:v>
                </c:pt>
                <c:pt idx="22">
                  <c:v>blogspot.com</c:v>
                </c:pt>
                <c:pt idx="23">
                  <c:v>obozrevatel*</c:v>
                </c:pt>
                <c:pt idx="24">
                  <c:v>meta.ua</c:v>
                </c:pt>
              </c:strCache>
            </c:strRef>
          </c:cat>
          <c:val>
            <c:numRef>
              <c:f>Лист1!$B$2:$B$26</c:f>
              <c:numCache>
                <c:formatCode>0%</c:formatCode>
                <c:ptCount val="25"/>
                <c:pt idx="0">
                  <c:v>0.78515000000000001</c:v>
                </c:pt>
                <c:pt idx="1">
                  <c:v>0.71397999999999995</c:v>
                </c:pt>
                <c:pt idx="2">
                  <c:v>0.70070999999999994</c:v>
                </c:pt>
                <c:pt idx="3">
                  <c:v>0.64171000000000011</c:v>
                </c:pt>
                <c:pt idx="4">
                  <c:v>0.51195000000000002</c:v>
                </c:pt>
                <c:pt idx="5">
                  <c:v>0.64383999999999997</c:v>
                </c:pt>
                <c:pt idx="6">
                  <c:v>0.42113</c:v>
                </c:pt>
                <c:pt idx="7">
                  <c:v>0.51450000000000007</c:v>
                </c:pt>
                <c:pt idx="8">
                  <c:v>0.26505000000000001</c:v>
                </c:pt>
                <c:pt idx="9">
                  <c:v>0.47399999999999998</c:v>
                </c:pt>
                <c:pt idx="10">
                  <c:v>0.28050999999999998</c:v>
                </c:pt>
                <c:pt idx="11">
                  <c:v>0.44402000000000003</c:v>
                </c:pt>
                <c:pt idx="12">
                  <c:v>0.43164999999999998</c:v>
                </c:pt>
                <c:pt idx="13">
                  <c:v>0.40832999999999997</c:v>
                </c:pt>
                <c:pt idx="14">
                  <c:v>0.3286</c:v>
                </c:pt>
                <c:pt idx="15">
                  <c:v>0.31313999999999997</c:v>
                </c:pt>
                <c:pt idx="16">
                  <c:v>0.22066</c:v>
                </c:pt>
                <c:pt idx="17">
                  <c:v>0.19652999999999998</c:v>
                </c:pt>
                <c:pt idx="18">
                  <c:v>0.18148</c:v>
                </c:pt>
                <c:pt idx="19">
                  <c:v>0.20585999999999999</c:v>
                </c:pt>
                <c:pt idx="20">
                  <c:v>0.17954000000000001</c:v>
                </c:pt>
                <c:pt idx="21">
                  <c:v>0.21829000000000001</c:v>
                </c:pt>
                <c:pt idx="22">
                  <c:v>0.24812999999999999</c:v>
                </c:pt>
                <c:pt idx="23">
                  <c:v>0.18088000000000001</c:v>
                </c:pt>
                <c:pt idx="24">
                  <c:v>0.11167999999999999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38170624"/>
        <c:axId val="39745152"/>
      </c:barChart>
      <c:barChart>
        <c:barDir val="bar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Среднедневная доля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FEF4E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Лист1!$A$2:$A$26</c:f>
              <c:strCache>
                <c:ptCount val="25"/>
                <c:pt idx="0">
                  <c:v>google</c:v>
                </c:pt>
                <c:pt idx="1">
                  <c:v>vkontakte(vk.com)</c:v>
                </c:pt>
                <c:pt idx="2">
                  <c:v>youtube.com</c:v>
                </c:pt>
                <c:pt idx="3">
                  <c:v>yandex</c:v>
                </c:pt>
                <c:pt idx="4">
                  <c:v>odnoklassniki(ok.ru)</c:v>
                </c:pt>
                <c:pt idx="5">
                  <c:v>mail.ru</c:v>
                </c:pt>
                <c:pt idx="6">
                  <c:v>facebook.com</c:v>
                </c:pt>
                <c:pt idx="7">
                  <c:v>olx.ua</c:v>
                </c:pt>
                <c:pt idx="8">
                  <c:v>ukr.net</c:v>
                </c:pt>
                <c:pt idx="9">
                  <c:v>privatbank.ua</c:v>
                </c:pt>
                <c:pt idx="10">
                  <c:v>sinoptik.ua</c:v>
                </c:pt>
                <c:pt idx="11">
                  <c:v>rozetka (.ua/.com.ua)</c:v>
                </c:pt>
                <c:pt idx="12">
                  <c:v>wikipedia.org</c:v>
                </c:pt>
                <c:pt idx="13">
                  <c:v>prom.ua</c:v>
                </c:pt>
                <c:pt idx="14">
                  <c:v>parimatch.com</c:v>
                </c:pt>
                <c:pt idx="15">
                  <c:v>aliexpress.com</c:v>
                </c:pt>
                <c:pt idx="16">
                  <c:v>instagram.com</c:v>
                </c:pt>
                <c:pt idx="17">
                  <c:v>gismeteo.ua</c:v>
                </c:pt>
                <c:pt idx="18">
                  <c:v>twitter.com</c:v>
                </c:pt>
                <c:pt idx="19">
                  <c:v>kinogo.club</c:v>
                </c:pt>
                <c:pt idx="20">
                  <c:v>i.ua</c:v>
                </c:pt>
                <c:pt idx="21">
                  <c:v>favorit.com.ua</c:v>
                </c:pt>
                <c:pt idx="22">
                  <c:v>blogspot.com</c:v>
                </c:pt>
                <c:pt idx="23">
                  <c:v>obozrevatel*</c:v>
                </c:pt>
                <c:pt idx="24">
                  <c:v>meta.ua</c:v>
                </c:pt>
              </c:strCache>
            </c:strRef>
          </c:cat>
          <c:val>
            <c:numRef>
              <c:f>Лист1!$C$2:$C$26</c:f>
              <c:numCache>
                <c:formatCode>0%</c:formatCode>
                <c:ptCount val="25"/>
                <c:pt idx="0">
                  <c:v>0.60711419354838703</c:v>
                </c:pt>
                <c:pt idx="1">
                  <c:v>0.52272161290322583</c:v>
                </c:pt>
                <c:pt idx="2">
                  <c:v>0.45199096774193548</c:v>
                </c:pt>
                <c:pt idx="3">
                  <c:v>0.40837161290322582</c:v>
                </c:pt>
                <c:pt idx="4">
                  <c:v>0.32967225806451617</c:v>
                </c:pt>
                <c:pt idx="5">
                  <c:v>0.30829806451612912</c:v>
                </c:pt>
                <c:pt idx="6">
                  <c:v>0.22891483870967738</c:v>
                </c:pt>
                <c:pt idx="7">
                  <c:v>0.15591290322580645</c:v>
                </c:pt>
                <c:pt idx="8">
                  <c:v>0.14339419354838709</c:v>
                </c:pt>
                <c:pt idx="9">
                  <c:v>0.12423129032258062</c:v>
                </c:pt>
                <c:pt idx="10">
                  <c:v>0.10684548387096776</c:v>
                </c:pt>
                <c:pt idx="11">
                  <c:v>7.9441935483870962E-2</c:v>
                </c:pt>
                <c:pt idx="12">
                  <c:v>7.7518064516129026E-2</c:v>
                </c:pt>
                <c:pt idx="13">
                  <c:v>6.8612258064516124E-2</c:v>
                </c:pt>
                <c:pt idx="14">
                  <c:v>6.7713548387096797E-2</c:v>
                </c:pt>
                <c:pt idx="15">
                  <c:v>6.6204193548387094E-2</c:v>
                </c:pt>
                <c:pt idx="16">
                  <c:v>6.4030645161290325E-2</c:v>
                </c:pt>
                <c:pt idx="17">
                  <c:v>6.1047741935483867E-2</c:v>
                </c:pt>
                <c:pt idx="18">
                  <c:v>5.0011612903225804E-2</c:v>
                </c:pt>
                <c:pt idx="19">
                  <c:v>4.8178387096774189E-2</c:v>
                </c:pt>
                <c:pt idx="20">
                  <c:v>4.617935483870967E-2</c:v>
                </c:pt>
                <c:pt idx="21">
                  <c:v>4.6049677419354833E-2</c:v>
                </c:pt>
                <c:pt idx="22">
                  <c:v>4.3145806451612902E-2</c:v>
                </c:pt>
                <c:pt idx="23">
                  <c:v>3.8865806451612903E-2</c:v>
                </c:pt>
                <c:pt idx="24">
                  <c:v>3.1998064516129035E-2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7757184"/>
        <c:axId val="39745728"/>
      </c:barChart>
      <c:catAx>
        <c:axId val="381706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39745152"/>
        <c:crosses val="autoZero"/>
        <c:auto val="1"/>
        <c:lblAlgn val="ctr"/>
        <c:lblOffset val="100"/>
        <c:noMultiLvlLbl val="0"/>
      </c:catAx>
      <c:valAx>
        <c:axId val="397451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8170624"/>
        <c:crosses val="autoZero"/>
        <c:crossBetween val="between"/>
      </c:valAx>
      <c:valAx>
        <c:axId val="39745728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57757184"/>
        <c:crosses val="max"/>
        <c:crossBetween val="between"/>
      </c:valAx>
      <c:catAx>
        <c:axId val="57757184"/>
        <c:scaling>
          <c:orientation val="maxMin"/>
        </c:scaling>
        <c:delete val="1"/>
        <c:axPos val="r"/>
        <c:numFmt formatCode="General" sourceLinked="1"/>
        <c:majorTickMark val="out"/>
        <c:minorTickMark val="none"/>
        <c:tickLblPos val="none"/>
        <c:crossAx val="39745728"/>
        <c:crosses val="max"/>
        <c:auto val="1"/>
        <c:lblAlgn val="ctr"/>
        <c:lblOffset val="100"/>
        <c:noMultiLvlLbl val="0"/>
      </c:catAx>
      <c:spPr>
        <a:scene3d>
          <a:camera prst="orthographicFront"/>
          <a:lightRig rig="threePt" dir="t"/>
        </a:scene3d>
        <a:sp3d>
          <a:bevelT h="6350"/>
        </a:sp3d>
      </c:spPr>
    </c:plotArea>
    <c:legend>
      <c:legendPos val="b"/>
      <c:legendEntry>
        <c:idx val="0"/>
        <c:txPr>
          <a:bodyPr/>
          <a:lstStyle/>
          <a:p>
            <a:pPr>
              <a:defRPr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4929790026246717E-2"/>
          <c:y val="0.85397902564524752"/>
          <c:w val="0.70909205794709895"/>
          <c:h val="4.150937252182707E-2"/>
        </c:manualLayout>
      </c:layout>
      <c:overlay val="0"/>
      <c:txPr>
        <a:bodyPr/>
        <a:lstStyle/>
        <a:p>
          <a:pPr>
            <a:defRPr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126714238845146"/>
          <c:y val="3.1740374905402498E-2"/>
          <c:w val="0.71873285761154859"/>
          <c:h val="0.78957382614755101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8171136"/>
        <c:axId val="41172992"/>
      </c:barChart>
      <c:catAx>
        <c:axId val="381711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41172992"/>
        <c:crosses val="autoZero"/>
        <c:auto val="1"/>
        <c:lblAlgn val="ctr"/>
        <c:lblOffset val="100"/>
        <c:noMultiLvlLbl val="0"/>
      </c:catAx>
      <c:valAx>
        <c:axId val="4117299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8171136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h="6350"/>
        </a:sp3d>
      </c:spPr>
    </c:plotArea>
    <c:legend>
      <c:legendPos val="b"/>
      <c:layout>
        <c:manualLayout>
          <c:xMode val="edge"/>
          <c:yMode val="edge"/>
          <c:x val="1.4929790026246717E-2"/>
          <c:y val="0.85397902564524752"/>
          <c:w val="0.70909205794709895"/>
          <c:h val="4.150937252182707E-2"/>
        </c:manualLayout>
      </c:layout>
      <c:overlay val="0"/>
      <c:txPr>
        <a:bodyPr/>
        <a:lstStyle/>
        <a:p>
          <a:pPr>
            <a:defRPr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126714238845146"/>
          <c:y val="3.1740374905402498E-2"/>
          <c:w val="0.71873285761154859"/>
          <c:h val="0.789573826147551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Охват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Лист1!$A$2:$A$26</c:f>
              <c:strCache>
                <c:ptCount val="25"/>
                <c:pt idx="0">
                  <c:v>google</c:v>
                </c:pt>
                <c:pt idx="1">
                  <c:v>vkontakte(vk.com)</c:v>
                </c:pt>
                <c:pt idx="2">
                  <c:v>youtube.com</c:v>
                </c:pt>
                <c:pt idx="3">
                  <c:v>mail.ru</c:v>
                </c:pt>
                <c:pt idx="4">
                  <c:v>yandex</c:v>
                </c:pt>
                <c:pt idx="5">
                  <c:v>olx.ua</c:v>
                </c:pt>
                <c:pt idx="6">
                  <c:v>odnoklassniki(ok.ru)</c:v>
                </c:pt>
                <c:pt idx="7">
                  <c:v>privatbank.ua</c:v>
                </c:pt>
                <c:pt idx="8">
                  <c:v>rozetka (.ua/.com.ua)</c:v>
                </c:pt>
                <c:pt idx="9">
                  <c:v>wikipedia.org</c:v>
                </c:pt>
                <c:pt idx="10">
                  <c:v>facebook.com</c:v>
                </c:pt>
                <c:pt idx="11">
                  <c:v>prom.ua</c:v>
                </c:pt>
                <c:pt idx="12">
                  <c:v>parimatch.com</c:v>
                </c:pt>
                <c:pt idx="13">
                  <c:v>aliexpress.com</c:v>
                </c:pt>
                <c:pt idx="14">
                  <c:v>sinoptik.ua</c:v>
                </c:pt>
                <c:pt idx="15">
                  <c:v>ukr.net</c:v>
                </c:pt>
                <c:pt idx="16">
                  <c:v>blogspot.com</c:v>
                </c:pt>
                <c:pt idx="17">
                  <c:v>instagram.com</c:v>
                </c:pt>
                <c:pt idx="18">
                  <c:v>favorit.com.ua</c:v>
                </c:pt>
                <c:pt idx="19">
                  <c:v>kinogo.club</c:v>
                </c:pt>
                <c:pt idx="20">
                  <c:v>gismeteo.ua</c:v>
                </c:pt>
                <c:pt idx="21">
                  <c:v>segodnya.ua</c:v>
                </c:pt>
                <c:pt idx="22">
                  <c:v>kinopoisk.ru</c:v>
                </c:pt>
                <c:pt idx="23">
                  <c:v>twitter.com</c:v>
                </c:pt>
                <c:pt idx="24">
                  <c:v>obozrevatel*</c:v>
                </c:pt>
              </c:strCache>
            </c:strRef>
          </c:cat>
          <c:val>
            <c:numRef>
              <c:f>Лист1!$B$2:$B$26</c:f>
              <c:numCache>
                <c:formatCode>0%</c:formatCode>
                <c:ptCount val="25"/>
                <c:pt idx="0">
                  <c:v>0.78515000000000001</c:v>
                </c:pt>
                <c:pt idx="1">
                  <c:v>0.71397999999999995</c:v>
                </c:pt>
                <c:pt idx="2">
                  <c:v>0.70070999999999994</c:v>
                </c:pt>
                <c:pt idx="3">
                  <c:v>0.64383999999999997</c:v>
                </c:pt>
                <c:pt idx="4">
                  <c:v>0.64171000000000011</c:v>
                </c:pt>
                <c:pt idx="5">
                  <c:v>0.51450000000000007</c:v>
                </c:pt>
                <c:pt idx="6">
                  <c:v>0.51195000000000002</c:v>
                </c:pt>
                <c:pt idx="7">
                  <c:v>0.47399999999999998</c:v>
                </c:pt>
                <c:pt idx="8">
                  <c:v>0.44402000000000003</c:v>
                </c:pt>
                <c:pt idx="9">
                  <c:v>0.43164999999999998</c:v>
                </c:pt>
                <c:pt idx="10">
                  <c:v>0.42113</c:v>
                </c:pt>
                <c:pt idx="11">
                  <c:v>0.40832999999999997</c:v>
                </c:pt>
                <c:pt idx="12">
                  <c:v>0.3286</c:v>
                </c:pt>
                <c:pt idx="13">
                  <c:v>0.31313999999999997</c:v>
                </c:pt>
                <c:pt idx="14">
                  <c:v>0.28050999999999998</c:v>
                </c:pt>
                <c:pt idx="15">
                  <c:v>0.26505000000000001</c:v>
                </c:pt>
                <c:pt idx="16">
                  <c:v>0.24812999999999999</c:v>
                </c:pt>
                <c:pt idx="17">
                  <c:v>0.22066</c:v>
                </c:pt>
                <c:pt idx="18">
                  <c:v>0.21829000000000001</c:v>
                </c:pt>
                <c:pt idx="19">
                  <c:v>0.20585999999999999</c:v>
                </c:pt>
                <c:pt idx="20">
                  <c:v>0.19652999999999998</c:v>
                </c:pt>
                <c:pt idx="21">
                  <c:v>0.19314000000000001</c:v>
                </c:pt>
                <c:pt idx="22">
                  <c:v>0.18328</c:v>
                </c:pt>
                <c:pt idx="23">
                  <c:v>0.18148</c:v>
                </c:pt>
                <c:pt idx="24">
                  <c:v>0.18088000000000001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8861184"/>
        <c:axId val="41175872"/>
      </c:barChart>
      <c:catAx>
        <c:axId val="88611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41175872"/>
        <c:crosses val="autoZero"/>
        <c:auto val="1"/>
        <c:lblAlgn val="ctr"/>
        <c:lblOffset val="100"/>
        <c:noMultiLvlLbl val="0"/>
      </c:catAx>
      <c:valAx>
        <c:axId val="4117587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886118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h="6350"/>
        </a:sp3d>
      </c:spPr>
    </c:plotArea>
    <c:legend>
      <c:legendPos val="b"/>
      <c:legendEntry>
        <c:idx val="0"/>
        <c:txPr>
          <a:bodyPr/>
          <a:lstStyle/>
          <a:p>
            <a:pPr>
              <a:defRPr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1076312335958006"/>
          <c:y val="0.84696191217631267"/>
          <c:w val="5.2347604986876642E-2"/>
          <c:h val="4.1984255512808259E-2"/>
        </c:manualLayout>
      </c:layout>
      <c:overlay val="0"/>
      <c:txPr>
        <a:bodyPr/>
        <a:lstStyle/>
        <a:p>
          <a:pPr>
            <a:defRPr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126714238845146"/>
          <c:y val="3.1740374905402498E-2"/>
          <c:w val="0.71873285761154859"/>
          <c:h val="0.78957382614755101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8930816"/>
        <c:axId val="41177600"/>
      </c:barChart>
      <c:catAx>
        <c:axId val="893081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41177600"/>
        <c:crosses val="autoZero"/>
        <c:auto val="1"/>
        <c:lblAlgn val="ctr"/>
        <c:lblOffset val="100"/>
        <c:noMultiLvlLbl val="0"/>
      </c:catAx>
      <c:valAx>
        <c:axId val="4117760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8930816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h="6350"/>
        </a:sp3d>
      </c:spPr>
    </c:plotArea>
    <c:legend>
      <c:legendPos val="b"/>
      <c:layout>
        <c:manualLayout>
          <c:xMode val="edge"/>
          <c:yMode val="edge"/>
          <c:x val="1.4929790026246717E-2"/>
          <c:y val="0.85397902564524752"/>
          <c:w val="0.70909205794709895"/>
          <c:h val="4.150937252182707E-2"/>
        </c:manualLayout>
      </c:layout>
      <c:overlay val="0"/>
      <c:txPr>
        <a:bodyPr/>
        <a:lstStyle/>
        <a:p>
          <a:pPr>
            <a:defRPr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126714238845146"/>
          <c:y val="3.1740374905402498E-2"/>
          <c:w val="0.70310785761154859"/>
          <c:h val="0.789573826147551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Охват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Лист1!$A$2:$A$26</c:f>
              <c:strCache>
                <c:ptCount val="25"/>
                <c:pt idx="0">
                  <c:v>woman.ru</c:v>
                </c:pt>
                <c:pt idx="1">
                  <c:v>tabletki.ua</c:v>
                </c:pt>
                <c:pt idx="2">
                  <c:v>tsn.ua</c:v>
                </c:pt>
                <c:pt idx="3">
                  <c:v>work.ua</c:v>
                </c:pt>
                <c:pt idx="4">
                  <c:v>allo.ua</c:v>
                </c:pt>
                <c:pt idx="5">
                  <c:v>piluli.kharkov.ua</c:v>
                </c:pt>
                <c:pt idx="6">
                  <c:v>novaposhta.ua</c:v>
                </c:pt>
                <c:pt idx="7">
                  <c:v>gismeteo.ua</c:v>
                </c:pt>
                <c:pt idx="8">
                  <c:v>facebook.com</c:v>
                </c:pt>
                <c:pt idx="9">
                  <c:v>instagram.com</c:v>
                </c:pt>
                <c:pt idx="10">
                  <c:v>blogspot.com</c:v>
                </c:pt>
                <c:pt idx="11">
                  <c:v>aliexpress.com</c:v>
                </c:pt>
                <c:pt idx="12">
                  <c:v>parimatch.com</c:v>
                </c:pt>
                <c:pt idx="13">
                  <c:v>sinoptik.ua</c:v>
                </c:pt>
                <c:pt idx="14">
                  <c:v>youtube.com</c:v>
                </c:pt>
                <c:pt idx="15">
                  <c:v>rozetka (.ua/.com.ua)</c:v>
                </c:pt>
                <c:pt idx="16">
                  <c:v>prom.ua</c:v>
                </c:pt>
                <c:pt idx="17">
                  <c:v>privatbank.ua</c:v>
                </c:pt>
                <c:pt idx="18">
                  <c:v>yandex</c:v>
                </c:pt>
                <c:pt idx="19">
                  <c:v>odnoklassniki(ok.ru)</c:v>
                </c:pt>
                <c:pt idx="20">
                  <c:v>olx.ua</c:v>
                </c:pt>
                <c:pt idx="21">
                  <c:v>wikipedia.org</c:v>
                </c:pt>
                <c:pt idx="22">
                  <c:v>mail.ru</c:v>
                </c:pt>
                <c:pt idx="23">
                  <c:v>vkontakte(vk.com)</c:v>
                </c:pt>
                <c:pt idx="24">
                  <c:v>google</c:v>
                </c:pt>
              </c:strCache>
            </c:strRef>
          </c:cat>
          <c:val>
            <c:numRef>
              <c:f>Лист1!$B$2:$B$26</c:f>
              <c:numCache>
                <c:formatCode>0%</c:formatCode>
                <c:ptCount val="25"/>
                <c:pt idx="0">
                  <c:v>1.183E-2</c:v>
                </c:pt>
                <c:pt idx="1">
                  <c:v>1.184E-2</c:v>
                </c:pt>
                <c:pt idx="2">
                  <c:v>1.2110000000000001E-2</c:v>
                </c:pt>
                <c:pt idx="3">
                  <c:v>1.2549999999999999E-2</c:v>
                </c:pt>
                <c:pt idx="4">
                  <c:v>1.2669999999999999E-2</c:v>
                </c:pt>
                <c:pt idx="5">
                  <c:v>1.3100000000000001E-2</c:v>
                </c:pt>
                <c:pt idx="6">
                  <c:v>1.3269999999999999E-2</c:v>
                </c:pt>
                <c:pt idx="7">
                  <c:v>1.3380000000000001E-2</c:v>
                </c:pt>
                <c:pt idx="8">
                  <c:v>1.3999999999999999E-2</c:v>
                </c:pt>
                <c:pt idx="9">
                  <c:v>1.456E-2</c:v>
                </c:pt>
                <c:pt idx="10">
                  <c:v>1.804E-2</c:v>
                </c:pt>
                <c:pt idx="11">
                  <c:v>1.8839999999999999E-2</c:v>
                </c:pt>
                <c:pt idx="12">
                  <c:v>1.9950000000000002E-2</c:v>
                </c:pt>
                <c:pt idx="13">
                  <c:v>2.1190000000000001E-2</c:v>
                </c:pt>
                <c:pt idx="14">
                  <c:v>2.2759999999999999E-2</c:v>
                </c:pt>
                <c:pt idx="15">
                  <c:v>2.3709999999999998E-2</c:v>
                </c:pt>
                <c:pt idx="16">
                  <c:v>2.58E-2</c:v>
                </c:pt>
                <c:pt idx="17">
                  <c:v>2.751E-2</c:v>
                </c:pt>
                <c:pt idx="18">
                  <c:v>3.0339999999999999E-2</c:v>
                </c:pt>
                <c:pt idx="19">
                  <c:v>3.184E-2</c:v>
                </c:pt>
                <c:pt idx="20">
                  <c:v>3.44E-2</c:v>
                </c:pt>
                <c:pt idx="21">
                  <c:v>3.7200000000000004E-2</c:v>
                </c:pt>
                <c:pt idx="22">
                  <c:v>4.1459999999999997E-2</c:v>
                </c:pt>
                <c:pt idx="23">
                  <c:v>7.3520000000000002E-2</c:v>
                </c:pt>
                <c:pt idx="24">
                  <c:v>9.7530000000000006E-2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37906944"/>
        <c:axId val="8986624"/>
      </c:barChart>
      <c:catAx>
        <c:axId val="379069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8986624"/>
        <c:crosses val="autoZero"/>
        <c:auto val="1"/>
        <c:lblAlgn val="ctr"/>
        <c:lblOffset val="100"/>
        <c:noMultiLvlLbl val="0"/>
      </c:catAx>
      <c:valAx>
        <c:axId val="8986624"/>
        <c:scaling>
          <c:orientation val="minMax"/>
          <c:max val="0.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3790694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h="6350"/>
        </a:sp3d>
      </c:spPr>
    </c:plotArea>
    <c:legend>
      <c:legendPos val="b"/>
      <c:legendEntry>
        <c:idx val="0"/>
        <c:txPr>
          <a:bodyPr/>
          <a:lstStyle/>
          <a:p>
            <a:pPr>
              <a:defRPr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1076312335958006"/>
          <c:y val="0.84696191217631267"/>
          <c:w val="5.2347604986876642E-2"/>
          <c:h val="4.1984255512808259E-2"/>
        </c:manualLayout>
      </c:layout>
      <c:overlay val="0"/>
      <c:txPr>
        <a:bodyPr/>
        <a:lstStyle/>
        <a:p>
          <a:pPr>
            <a:defRPr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0.12201</cdr:x>
      <cdr:y>0.00743</cdr:y>
    </cdr:from>
    <cdr:to>
      <cdr:x>0.15154</cdr:x>
      <cdr:y>0.8273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87488" y="40329"/>
          <a:ext cx="360040" cy="44515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0.11338</cdr:x>
      <cdr:y>0.03157</cdr:y>
    </cdr:from>
    <cdr:to>
      <cdr:x>0.16063</cdr:x>
      <cdr:y>0.81404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382292" y="171429"/>
          <a:ext cx="576064" cy="4248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0.12201</cdr:x>
      <cdr:y>0.00743</cdr:y>
    </cdr:from>
    <cdr:to>
      <cdr:x>0.15154</cdr:x>
      <cdr:y>0.8273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87488" y="40329"/>
          <a:ext cx="360040" cy="44515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0.57143</cdr:x>
      <cdr:y>0.67742</cdr:y>
    </cdr:from>
    <cdr:to>
      <cdr:x>0.57143</cdr:x>
      <cdr:y>0.70968</cdr:y>
    </cdr:to>
    <cdr:cxnSp macro="">
      <cdr:nvCxnSpPr>
        <cdr:cNvPr id="17" name="Прямая со стрелкой 16"/>
        <cdr:cNvCxnSpPr/>
      </cdr:nvCxnSpPr>
      <cdr:spPr>
        <a:xfrm xmlns:a="http://schemas.openxmlformats.org/drawingml/2006/main">
          <a:off x="288032" y="3024336"/>
          <a:ext cx="0" cy="14402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</cdr:x>
      <cdr:y>0.95161</cdr:y>
    </cdr:from>
    <cdr:to>
      <cdr:x>0.64286</cdr:x>
      <cdr:y>0.96774</cdr:y>
    </cdr:to>
    <cdr:sp macro="" textlink="">
      <cdr:nvSpPr>
        <cdr:cNvPr id="19" name="5-конечная звезда 18"/>
        <cdr:cNvSpPr/>
      </cdr:nvSpPr>
      <cdr:spPr>
        <a:xfrm xmlns:a="http://schemas.openxmlformats.org/drawingml/2006/main">
          <a:off x="252028" y="4248472"/>
          <a:ext cx="72008" cy="72008"/>
        </a:xfrm>
        <a:prstGeom xmlns:a="http://schemas.openxmlformats.org/drawingml/2006/main" prst="star5">
          <a:avLst/>
        </a:prstGeom>
        <a:ln xmlns:a="http://schemas.openxmlformats.org/drawingml/2006/main">
          <a:solidFill>
            <a:srgbClr val="F5822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0.57143</cdr:x>
      <cdr:y>0.59677</cdr:y>
    </cdr:from>
    <cdr:to>
      <cdr:x>0.57143</cdr:x>
      <cdr:y>0.62903</cdr:y>
    </cdr:to>
    <cdr:cxnSp macro="">
      <cdr:nvCxnSpPr>
        <cdr:cNvPr id="28" name="Прямая со стрелкой 27"/>
        <cdr:cNvCxnSpPr/>
      </cdr:nvCxnSpPr>
      <cdr:spPr>
        <a:xfrm xmlns:a="http://schemas.openxmlformats.org/drawingml/2006/main" flipV="1">
          <a:off x="288033" y="2664277"/>
          <a:ext cx="0" cy="14402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0.70968</cdr:y>
    </cdr:from>
    <cdr:to>
      <cdr:x>0.57143</cdr:x>
      <cdr:y>0.74194</cdr:y>
    </cdr:to>
    <cdr:cxnSp macro="">
      <cdr:nvCxnSpPr>
        <cdr:cNvPr id="29" name="Прямая со стрелкой 28"/>
        <cdr:cNvCxnSpPr/>
      </cdr:nvCxnSpPr>
      <cdr:spPr>
        <a:xfrm xmlns:a="http://schemas.openxmlformats.org/drawingml/2006/main" flipV="1">
          <a:off x="288032" y="3168352"/>
          <a:ext cx="0" cy="144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0.87097</cdr:y>
    </cdr:from>
    <cdr:to>
      <cdr:x>0.57143</cdr:x>
      <cdr:y>0.90323</cdr:y>
    </cdr:to>
    <cdr:cxnSp macro="">
      <cdr:nvCxnSpPr>
        <cdr:cNvPr id="18" name="Прямая со стрелкой 17"/>
        <cdr:cNvCxnSpPr/>
      </cdr:nvCxnSpPr>
      <cdr:spPr>
        <a:xfrm xmlns:a="http://schemas.openxmlformats.org/drawingml/2006/main">
          <a:off x="288032" y="3888432"/>
          <a:ext cx="0" cy="144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0.79032</cdr:y>
    </cdr:from>
    <cdr:to>
      <cdr:x>0.57143</cdr:x>
      <cdr:y>0.82258</cdr:y>
    </cdr:to>
    <cdr:cxnSp macro="">
      <cdr:nvCxnSpPr>
        <cdr:cNvPr id="20" name="Прямая со стрелкой 19"/>
        <cdr:cNvCxnSpPr/>
      </cdr:nvCxnSpPr>
      <cdr:spPr>
        <a:xfrm xmlns:a="http://schemas.openxmlformats.org/drawingml/2006/main" flipV="1">
          <a:off x="288032" y="3528392"/>
          <a:ext cx="0" cy="14402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0.12201</cdr:x>
      <cdr:y>0.00743</cdr:y>
    </cdr:from>
    <cdr:to>
      <cdr:x>0.15154</cdr:x>
      <cdr:y>0.8273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87488" y="40329"/>
          <a:ext cx="360040" cy="44515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0.57143</cdr:x>
      <cdr:y>0.48404</cdr:y>
    </cdr:from>
    <cdr:to>
      <cdr:x>0.57143</cdr:x>
      <cdr:y>0.5163</cdr:y>
    </cdr:to>
    <cdr:cxnSp macro="">
      <cdr:nvCxnSpPr>
        <cdr:cNvPr id="12" name="Прямая со стрелкой 11"/>
        <cdr:cNvCxnSpPr/>
      </cdr:nvCxnSpPr>
      <cdr:spPr>
        <a:xfrm xmlns:a="http://schemas.openxmlformats.org/drawingml/2006/main" flipV="1">
          <a:off x="288032" y="2161001"/>
          <a:ext cx="0" cy="144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0.87097</cdr:y>
    </cdr:from>
    <cdr:to>
      <cdr:x>0.57143</cdr:x>
      <cdr:y>0.90322</cdr:y>
    </cdr:to>
    <cdr:cxnSp macro="">
      <cdr:nvCxnSpPr>
        <cdr:cNvPr id="33" name="Прямая со стрелкой 32"/>
        <cdr:cNvCxnSpPr/>
      </cdr:nvCxnSpPr>
      <cdr:spPr>
        <a:xfrm xmlns:a="http://schemas.openxmlformats.org/drawingml/2006/main">
          <a:off x="288032" y="3888432"/>
          <a:ext cx="0" cy="14398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</cdr:x>
      <cdr:y>0.95161</cdr:y>
    </cdr:from>
    <cdr:to>
      <cdr:x>0.64286</cdr:x>
      <cdr:y>0.96774</cdr:y>
    </cdr:to>
    <cdr:sp macro="" textlink="">
      <cdr:nvSpPr>
        <cdr:cNvPr id="36" name="5-конечная звезда 35"/>
        <cdr:cNvSpPr/>
      </cdr:nvSpPr>
      <cdr:spPr>
        <a:xfrm xmlns:a="http://schemas.openxmlformats.org/drawingml/2006/main">
          <a:off x="252028" y="4248472"/>
          <a:ext cx="72009" cy="72013"/>
        </a:xfrm>
        <a:prstGeom xmlns:a="http://schemas.openxmlformats.org/drawingml/2006/main" prst="star5">
          <a:avLst/>
        </a:prstGeom>
        <a:ln xmlns:a="http://schemas.openxmlformats.org/drawingml/2006/main">
          <a:solidFill>
            <a:srgbClr val="F5822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0.57143</cdr:x>
      <cdr:y>0.20968</cdr:y>
    </cdr:from>
    <cdr:to>
      <cdr:x>0.57143</cdr:x>
      <cdr:y>0.24194</cdr:y>
    </cdr:to>
    <cdr:cxnSp macro="">
      <cdr:nvCxnSpPr>
        <cdr:cNvPr id="13" name="Прямая со стрелкой 12"/>
        <cdr:cNvCxnSpPr/>
      </cdr:nvCxnSpPr>
      <cdr:spPr>
        <a:xfrm xmlns:a="http://schemas.openxmlformats.org/drawingml/2006/main" flipV="1">
          <a:off x="288032" y="936104"/>
          <a:ext cx="0" cy="144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0.24194</cdr:y>
    </cdr:from>
    <cdr:to>
      <cdr:x>0.57143</cdr:x>
      <cdr:y>0.2742</cdr:y>
    </cdr:to>
    <cdr:cxnSp macro="">
      <cdr:nvCxnSpPr>
        <cdr:cNvPr id="14" name="Прямая со стрелкой 13"/>
        <cdr:cNvCxnSpPr/>
      </cdr:nvCxnSpPr>
      <cdr:spPr>
        <a:xfrm xmlns:a="http://schemas.openxmlformats.org/drawingml/2006/main">
          <a:off x="288032" y="1080120"/>
          <a:ext cx="0" cy="14402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</cdr:x>
      <cdr:y>0.83871</cdr:y>
    </cdr:from>
    <cdr:to>
      <cdr:x>0.64286</cdr:x>
      <cdr:y>0.85484</cdr:y>
    </cdr:to>
    <cdr:sp macro="" textlink="">
      <cdr:nvSpPr>
        <cdr:cNvPr id="29" name="5-конечная звезда 28"/>
        <cdr:cNvSpPr/>
      </cdr:nvSpPr>
      <cdr:spPr>
        <a:xfrm xmlns:a="http://schemas.openxmlformats.org/drawingml/2006/main">
          <a:off x="252028" y="3744416"/>
          <a:ext cx="72010" cy="72013"/>
        </a:xfrm>
        <a:prstGeom xmlns:a="http://schemas.openxmlformats.org/drawingml/2006/main" prst="star5">
          <a:avLst/>
        </a:prstGeom>
        <a:ln xmlns:a="http://schemas.openxmlformats.org/drawingml/2006/main">
          <a:solidFill>
            <a:srgbClr val="F5822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0.57143</cdr:x>
      <cdr:y>0.5163</cdr:y>
    </cdr:from>
    <cdr:to>
      <cdr:x>0.57143</cdr:x>
      <cdr:y>0.54856</cdr:y>
    </cdr:to>
    <cdr:cxnSp macro="">
      <cdr:nvCxnSpPr>
        <cdr:cNvPr id="24" name="Прямая со стрелкой 23"/>
        <cdr:cNvCxnSpPr/>
      </cdr:nvCxnSpPr>
      <cdr:spPr>
        <a:xfrm xmlns:a="http://schemas.openxmlformats.org/drawingml/2006/main" flipV="1">
          <a:off x="288032" y="2305025"/>
          <a:ext cx="0" cy="144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0.56452</cdr:y>
    </cdr:from>
    <cdr:to>
      <cdr:x>0.57143</cdr:x>
      <cdr:y>0.59678</cdr:y>
    </cdr:to>
    <cdr:cxnSp macro="">
      <cdr:nvCxnSpPr>
        <cdr:cNvPr id="31" name="Прямая со стрелкой 30"/>
        <cdr:cNvCxnSpPr/>
      </cdr:nvCxnSpPr>
      <cdr:spPr>
        <a:xfrm xmlns:a="http://schemas.openxmlformats.org/drawingml/2006/main">
          <a:off x="288032" y="2520280"/>
          <a:ext cx="0" cy="14402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0.79032</cdr:y>
    </cdr:from>
    <cdr:to>
      <cdr:x>0.57143</cdr:x>
      <cdr:y>0.82258</cdr:y>
    </cdr:to>
    <cdr:cxnSp macro="">
      <cdr:nvCxnSpPr>
        <cdr:cNvPr id="38" name="Прямая со стрелкой 37"/>
        <cdr:cNvCxnSpPr/>
      </cdr:nvCxnSpPr>
      <cdr:spPr>
        <a:xfrm xmlns:a="http://schemas.openxmlformats.org/drawingml/2006/main" flipV="1">
          <a:off x="288032" y="3528392"/>
          <a:ext cx="0" cy="144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0.62903</cdr:y>
    </cdr:from>
    <cdr:to>
      <cdr:x>0.57143</cdr:x>
      <cdr:y>0.66129</cdr:y>
    </cdr:to>
    <cdr:cxnSp macro="">
      <cdr:nvCxnSpPr>
        <cdr:cNvPr id="20" name="Прямая со стрелкой 19"/>
        <cdr:cNvCxnSpPr/>
      </cdr:nvCxnSpPr>
      <cdr:spPr>
        <a:xfrm xmlns:a="http://schemas.openxmlformats.org/drawingml/2006/main">
          <a:off x="288032" y="2808312"/>
          <a:ext cx="0" cy="14402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0.59677</cdr:y>
    </cdr:from>
    <cdr:to>
      <cdr:x>0.57143</cdr:x>
      <cdr:y>0.62903</cdr:y>
    </cdr:to>
    <cdr:cxnSp macro="">
      <cdr:nvCxnSpPr>
        <cdr:cNvPr id="22" name="Прямая со стрелкой 21"/>
        <cdr:cNvCxnSpPr/>
      </cdr:nvCxnSpPr>
      <cdr:spPr>
        <a:xfrm xmlns:a="http://schemas.openxmlformats.org/drawingml/2006/main" flipV="1">
          <a:off x="288032" y="2664296"/>
          <a:ext cx="0" cy="14402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0.70968</cdr:y>
    </cdr:from>
    <cdr:to>
      <cdr:x>0.57143</cdr:x>
      <cdr:y>0.74194</cdr:y>
    </cdr:to>
    <cdr:cxnSp macro="">
      <cdr:nvCxnSpPr>
        <cdr:cNvPr id="23" name="Прямая со стрелкой 22"/>
        <cdr:cNvCxnSpPr/>
      </cdr:nvCxnSpPr>
      <cdr:spPr>
        <a:xfrm xmlns:a="http://schemas.openxmlformats.org/drawingml/2006/main" flipV="1">
          <a:off x="288032" y="3168352"/>
          <a:ext cx="0" cy="14402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0.74194</cdr:y>
    </cdr:from>
    <cdr:to>
      <cdr:x>0.57143</cdr:x>
      <cdr:y>0.7742</cdr:y>
    </cdr:to>
    <cdr:cxnSp macro="">
      <cdr:nvCxnSpPr>
        <cdr:cNvPr id="25" name="Прямая со стрелкой 24"/>
        <cdr:cNvCxnSpPr/>
      </cdr:nvCxnSpPr>
      <cdr:spPr>
        <a:xfrm xmlns:a="http://schemas.openxmlformats.org/drawingml/2006/main">
          <a:off x="288032" y="3312368"/>
          <a:ext cx="0" cy="14402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0.90958</cdr:y>
    </cdr:from>
    <cdr:to>
      <cdr:x>0.57143</cdr:x>
      <cdr:y>0.94184</cdr:y>
    </cdr:to>
    <cdr:cxnSp macro="">
      <cdr:nvCxnSpPr>
        <cdr:cNvPr id="26" name="Прямая со стрелкой 25"/>
        <cdr:cNvCxnSpPr/>
      </cdr:nvCxnSpPr>
      <cdr:spPr>
        <a:xfrm xmlns:a="http://schemas.openxmlformats.org/drawingml/2006/main" flipV="1">
          <a:off x="288032" y="4060802"/>
          <a:ext cx="0" cy="14402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0.12201</cdr:x>
      <cdr:y>0.00743</cdr:y>
    </cdr:from>
    <cdr:to>
      <cdr:x>0.15154</cdr:x>
      <cdr:y>0.8273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87488" y="40329"/>
          <a:ext cx="360040" cy="44515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0.57143</cdr:x>
      <cdr:y>0.70968</cdr:y>
    </cdr:from>
    <cdr:to>
      <cdr:x>0.57143</cdr:x>
      <cdr:y>0.74194</cdr:y>
    </cdr:to>
    <cdr:cxnSp macro="">
      <cdr:nvCxnSpPr>
        <cdr:cNvPr id="34" name="Прямая со стрелкой 33"/>
        <cdr:cNvCxnSpPr/>
      </cdr:nvCxnSpPr>
      <cdr:spPr>
        <a:xfrm xmlns:a="http://schemas.openxmlformats.org/drawingml/2006/main" flipV="1">
          <a:off x="288032" y="3168352"/>
          <a:ext cx="0" cy="14402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0.48386</cdr:y>
    </cdr:from>
    <cdr:to>
      <cdr:x>0.57143</cdr:x>
      <cdr:y>0.51612</cdr:y>
    </cdr:to>
    <cdr:cxnSp macro="">
      <cdr:nvCxnSpPr>
        <cdr:cNvPr id="18" name="Прямая со стрелкой 17"/>
        <cdr:cNvCxnSpPr/>
      </cdr:nvCxnSpPr>
      <cdr:spPr>
        <a:xfrm xmlns:a="http://schemas.openxmlformats.org/drawingml/2006/main">
          <a:off x="288032" y="2160204"/>
          <a:ext cx="0" cy="144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0.45161</cdr:y>
    </cdr:from>
    <cdr:to>
      <cdr:x>0.57143</cdr:x>
      <cdr:y>0.48387</cdr:y>
    </cdr:to>
    <cdr:cxnSp macro="">
      <cdr:nvCxnSpPr>
        <cdr:cNvPr id="19" name="Прямая со стрелкой 18"/>
        <cdr:cNvCxnSpPr/>
      </cdr:nvCxnSpPr>
      <cdr:spPr>
        <a:xfrm xmlns:a="http://schemas.openxmlformats.org/drawingml/2006/main" flipV="1">
          <a:off x="288032" y="2016224"/>
          <a:ext cx="0" cy="144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0.56452</cdr:y>
    </cdr:from>
    <cdr:to>
      <cdr:x>0.57143</cdr:x>
      <cdr:y>0.59678</cdr:y>
    </cdr:to>
    <cdr:cxnSp macro="">
      <cdr:nvCxnSpPr>
        <cdr:cNvPr id="20" name="Прямая со стрелкой 19"/>
        <cdr:cNvCxnSpPr/>
      </cdr:nvCxnSpPr>
      <cdr:spPr>
        <a:xfrm xmlns:a="http://schemas.openxmlformats.org/drawingml/2006/main" flipV="1">
          <a:off x="288032" y="2520280"/>
          <a:ext cx="0" cy="14402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0.48878</cdr:x>
      <cdr:y>0.94722</cdr:y>
    </cdr:from>
    <cdr:to>
      <cdr:x>0.63164</cdr:x>
      <cdr:y>0.96335</cdr:y>
    </cdr:to>
    <cdr:sp macro="" textlink="">
      <cdr:nvSpPr>
        <cdr:cNvPr id="31" name="5-конечная звезда 30"/>
        <cdr:cNvSpPr/>
      </cdr:nvSpPr>
      <cdr:spPr>
        <a:xfrm xmlns:a="http://schemas.openxmlformats.org/drawingml/2006/main">
          <a:off x="246373" y="4228879"/>
          <a:ext cx="72008" cy="72008"/>
        </a:xfrm>
        <a:prstGeom xmlns:a="http://schemas.openxmlformats.org/drawingml/2006/main" prst="star5">
          <a:avLst/>
        </a:prstGeom>
        <a:ln xmlns:a="http://schemas.openxmlformats.org/drawingml/2006/main">
          <a:solidFill>
            <a:srgbClr val="F5822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0.57143</cdr:x>
      <cdr:y>0.62903</cdr:y>
    </cdr:from>
    <cdr:to>
      <cdr:x>0.57143</cdr:x>
      <cdr:y>0.66129</cdr:y>
    </cdr:to>
    <cdr:cxnSp macro="">
      <cdr:nvCxnSpPr>
        <cdr:cNvPr id="22" name="Прямая со стрелкой 21"/>
        <cdr:cNvCxnSpPr/>
      </cdr:nvCxnSpPr>
      <cdr:spPr>
        <a:xfrm xmlns:a="http://schemas.openxmlformats.org/drawingml/2006/main" flipV="1">
          <a:off x="288032" y="2808312"/>
          <a:ext cx="0" cy="14402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0.59677</cdr:y>
    </cdr:from>
    <cdr:to>
      <cdr:x>0.57143</cdr:x>
      <cdr:y>0.62903</cdr:y>
    </cdr:to>
    <cdr:cxnSp macro="">
      <cdr:nvCxnSpPr>
        <cdr:cNvPr id="16" name="Прямая со стрелкой 15"/>
        <cdr:cNvCxnSpPr/>
      </cdr:nvCxnSpPr>
      <cdr:spPr>
        <a:xfrm xmlns:a="http://schemas.openxmlformats.org/drawingml/2006/main">
          <a:off x="288032" y="2664296"/>
          <a:ext cx="0" cy="144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0.67742</cdr:y>
    </cdr:from>
    <cdr:to>
      <cdr:x>0.57143</cdr:x>
      <cdr:y>0.70968</cdr:y>
    </cdr:to>
    <cdr:cxnSp macro="">
      <cdr:nvCxnSpPr>
        <cdr:cNvPr id="17" name="Прямая со стрелкой 16"/>
        <cdr:cNvCxnSpPr/>
      </cdr:nvCxnSpPr>
      <cdr:spPr>
        <a:xfrm xmlns:a="http://schemas.openxmlformats.org/drawingml/2006/main">
          <a:off x="288032" y="3024336"/>
          <a:ext cx="0" cy="144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0.82258</cdr:y>
    </cdr:from>
    <cdr:to>
      <cdr:x>0.57143</cdr:x>
      <cdr:y>0.85484</cdr:y>
    </cdr:to>
    <cdr:cxnSp macro="">
      <cdr:nvCxnSpPr>
        <cdr:cNvPr id="23" name="Прямая со стрелкой 22"/>
        <cdr:cNvCxnSpPr/>
      </cdr:nvCxnSpPr>
      <cdr:spPr>
        <a:xfrm xmlns:a="http://schemas.openxmlformats.org/drawingml/2006/main" flipV="1">
          <a:off x="288032" y="3672408"/>
          <a:ext cx="0" cy="144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0.85484</cdr:y>
    </cdr:from>
    <cdr:to>
      <cdr:x>0.57143</cdr:x>
      <cdr:y>0.8871</cdr:y>
    </cdr:to>
    <cdr:cxnSp macro="">
      <cdr:nvCxnSpPr>
        <cdr:cNvPr id="27" name="Прямая со стрелкой 26"/>
        <cdr:cNvCxnSpPr/>
      </cdr:nvCxnSpPr>
      <cdr:spPr>
        <a:xfrm xmlns:a="http://schemas.openxmlformats.org/drawingml/2006/main">
          <a:off x="288032" y="3816424"/>
          <a:ext cx="0" cy="144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0.12201</cdr:x>
      <cdr:y>0.00743</cdr:y>
    </cdr:from>
    <cdr:to>
      <cdr:x>0.15154</cdr:x>
      <cdr:y>0.8273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87488" y="40329"/>
          <a:ext cx="360040" cy="44515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0.57143</cdr:x>
      <cdr:y>0.48404</cdr:y>
    </cdr:from>
    <cdr:to>
      <cdr:x>0.57143</cdr:x>
      <cdr:y>0.5163</cdr:y>
    </cdr:to>
    <cdr:cxnSp macro="">
      <cdr:nvCxnSpPr>
        <cdr:cNvPr id="23" name="Прямая со стрелкой 22"/>
        <cdr:cNvCxnSpPr/>
      </cdr:nvCxnSpPr>
      <cdr:spPr>
        <a:xfrm xmlns:a="http://schemas.openxmlformats.org/drawingml/2006/main" flipV="1">
          <a:off x="288032" y="2161000"/>
          <a:ext cx="0" cy="14402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0.87097</cdr:y>
    </cdr:from>
    <cdr:to>
      <cdr:x>0.57143</cdr:x>
      <cdr:y>0.90323</cdr:y>
    </cdr:to>
    <cdr:cxnSp macro="">
      <cdr:nvCxnSpPr>
        <cdr:cNvPr id="35" name="Прямая со стрелкой 34"/>
        <cdr:cNvCxnSpPr/>
      </cdr:nvCxnSpPr>
      <cdr:spPr>
        <a:xfrm xmlns:a="http://schemas.openxmlformats.org/drawingml/2006/main">
          <a:off x="288032" y="3888432"/>
          <a:ext cx="0" cy="144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0.70968</cdr:y>
    </cdr:from>
    <cdr:to>
      <cdr:x>0.57143</cdr:x>
      <cdr:y>0.74194</cdr:y>
    </cdr:to>
    <cdr:cxnSp macro="">
      <cdr:nvCxnSpPr>
        <cdr:cNvPr id="25" name="Прямая со стрелкой 24"/>
        <cdr:cNvCxnSpPr/>
      </cdr:nvCxnSpPr>
      <cdr:spPr>
        <a:xfrm xmlns:a="http://schemas.openxmlformats.org/drawingml/2006/main">
          <a:off x="288032" y="3168352"/>
          <a:ext cx="0" cy="14402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</cdr:x>
      <cdr:y>0.83871</cdr:y>
    </cdr:from>
    <cdr:to>
      <cdr:x>0.64286</cdr:x>
      <cdr:y>0.85484</cdr:y>
    </cdr:to>
    <cdr:sp macro="" textlink="">
      <cdr:nvSpPr>
        <cdr:cNvPr id="31" name="5-конечная звезда 30"/>
        <cdr:cNvSpPr/>
      </cdr:nvSpPr>
      <cdr:spPr>
        <a:xfrm xmlns:a="http://schemas.openxmlformats.org/drawingml/2006/main">
          <a:off x="252028" y="3744416"/>
          <a:ext cx="72009" cy="72012"/>
        </a:xfrm>
        <a:prstGeom xmlns:a="http://schemas.openxmlformats.org/drawingml/2006/main" prst="star5">
          <a:avLst/>
        </a:prstGeom>
        <a:ln xmlns:a="http://schemas.openxmlformats.org/drawingml/2006/main">
          <a:solidFill>
            <a:srgbClr val="F5822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0.57143</cdr:x>
      <cdr:y>0.16129</cdr:y>
    </cdr:from>
    <cdr:to>
      <cdr:x>0.57143</cdr:x>
      <cdr:y>0.19355</cdr:y>
    </cdr:to>
    <cdr:cxnSp macro="">
      <cdr:nvCxnSpPr>
        <cdr:cNvPr id="34" name="Прямая со стрелкой 33"/>
        <cdr:cNvCxnSpPr/>
      </cdr:nvCxnSpPr>
      <cdr:spPr>
        <a:xfrm xmlns:a="http://schemas.openxmlformats.org/drawingml/2006/main">
          <a:off x="288032" y="720080"/>
          <a:ext cx="0" cy="14402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0.12903</cdr:y>
    </cdr:from>
    <cdr:to>
      <cdr:x>0.57143</cdr:x>
      <cdr:y>0.16129</cdr:y>
    </cdr:to>
    <cdr:cxnSp macro="">
      <cdr:nvCxnSpPr>
        <cdr:cNvPr id="36" name="Прямая со стрелкой 35"/>
        <cdr:cNvCxnSpPr/>
      </cdr:nvCxnSpPr>
      <cdr:spPr>
        <a:xfrm xmlns:a="http://schemas.openxmlformats.org/drawingml/2006/main" flipV="1">
          <a:off x="288032" y="576055"/>
          <a:ext cx="0" cy="14402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0.5163</cdr:y>
    </cdr:from>
    <cdr:to>
      <cdr:x>0.57143</cdr:x>
      <cdr:y>0.54856</cdr:y>
    </cdr:to>
    <cdr:cxnSp macro="">
      <cdr:nvCxnSpPr>
        <cdr:cNvPr id="38" name="Прямая со стрелкой 37"/>
        <cdr:cNvCxnSpPr/>
      </cdr:nvCxnSpPr>
      <cdr:spPr>
        <a:xfrm xmlns:a="http://schemas.openxmlformats.org/drawingml/2006/main" flipV="1">
          <a:off x="288032" y="2305025"/>
          <a:ext cx="0" cy="144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0.67742</cdr:y>
    </cdr:from>
    <cdr:to>
      <cdr:x>0.57143</cdr:x>
      <cdr:y>0.70968</cdr:y>
    </cdr:to>
    <cdr:cxnSp macro="">
      <cdr:nvCxnSpPr>
        <cdr:cNvPr id="41" name="Прямая со стрелкой 40"/>
        <cdr:cNvCxnSpPr/>
      </cdr:nvCxnSpPr>
      <cdr:spPr>
        <a:xfrm xmlns:a="http://schemas.openxmlformats.org/drawingml/2006/main" flipV="1">
          <a:off x="288032" y="3024336"/>
          <a:ext cx="0" cy="14402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0.79032</cdr:y>
    </cdr:from>
    <cdr:to>
      <cdr:x>0.57143</cdr:x>
      <cdr:y>0.82258</cdr:y>
    </cdr:to>
    <cdr:cxnSp macro="">
      <cdr:nvCxnSpPr>
        <cdr:cNvPr id="43" name="Прямая со стрелкой 42"/>
        <cdr:cNvCxnSpPr/>
      </cdr:nvCxnSpPr>
      <cdr:spPr>
        <a:xfrm xmlns:a="http://schemas.openxmlformats.org/drawingml/2006/main" flipV="1">
          <a:off x="288032" y="3528392"/>
          <a:ext cx="0" cy="14402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0.90323</cdr:y>
    </cdr:from>
    <cdr:to>
      <cdr:x>0.57143</cdr:x>
      <cdr:y>0.93549</cdr:y>
    </cdr:to>
    <cdr:cxnSp macro="">
      <cdr:nvCxnSpPr>
        <cdr:cNvPr id="44" name="Прямая со стрелкой 43"/>
        <cdr:cNvCxnSpPr/>
      </cdr:nvCxnSpPr>
      <cdr:spPr>
        <a:xfrm xmlns:a="http://schemas.openxmlformats.org/drawingml/2006/main">
          <a:off x="288032" y="4032448"/>
          <a:ext cx="0" cy="144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0.24194</cdr:y>
    </cdr:from>
    <cdr:to>
      <cdr:x>0.57143</cdr:x>
      <cdr:y>0.2742</cdr:y>
    </cdr:to>
    <cdr:cxnSp macro="">
      <cdr:nvCxnSpPr>
        <cdr:cNvPr id="20" name="Прямая со стрелкой 19"/>
        <cdr:cNvCxnSpPr/>
      </cdr:nvCxnSpPr>
      <cdr:spPr>
        <a:xfrm xmlns:a="http://schemas.openxmlformats.org/drawingml/2006/main">
          <a:off x="288032" y="1080120"/>
          <a:ext cx="0" cy="14402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0.20968</cdr:y>
    </cdr:from>
    <cdr:to>
      <cdr:x>0.57143</cdr:x>
      <cdr:y>0.24194</cdr:y>
    </cdr:to>
    <cdr:cxnSp macro="">
      <cdr:nvCxnSpPr>
        <cdr:cNvPr id="22" name="Прямая со стрелкой 21"/>
        <cdr:cNvCxnSpPr/>
      </cdr:nvCxnSpPr>
      <cdr:spPr>
        <a:xfrm xmlns:a="http://schemas.openxmlformats.org/drawingml/2006/main" flipV="1">
          <a:off x="288032" y="936104"/>
          <a:ext cx="0" cy="14402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0.56452</cdr:y>
    </cdr:from>
    <cdr:to>
      <cdr:x>0.57143</cdr:x>
      <cdr:y>0.59678</cdr:y>
    </cdr:to>
    <cdr:cxnSp macro="">
      <cdr:nvCxnSpPr>
        <cdr:cNvPr id="26" name="Прямая со стрелкой 25"/>
        <cdr:cNvCxnSpPr/>
      </cdr:nvCxnSpPr>
      <cdr:spPr>
        <a:xfrm xmlns:a="http://schemas.openxmlformats.org/drawingml/2006/main">
          <a:off x="288032" y="2520280"/>
          <a:ext cx="0" cy="144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0.62903</cdr:y>
    </cdr:from>
    <cdr:to>
      <cdr:x>0.57143</cdr:x>
      <cdr:y>0.66129</cdr:y>
    </cdr:to>
    <cdr:cxnSp macro="">
      <cdr:nvCxnSpPr>
        <cdr:cNvPr id="27" name="Прямая со стрелкой 26"/>
        <cdr:cNvCxnSpPr/>
      </cdr:nvCxnSpPr>
      <cdr:spPr>
        <a:xfrm xmlns:a="http://schemas.openxmlformats.org/drawingml/2006/main">
          <a:off x="288032" y="2808312"/>
          <a:ext cx="0" cy="144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0.59677</cdr:y>
    </cdr:from>
    <cdr:to>
      <cdr:x>0.57143</cdr:x>
      <cdr:y>0.62903</cdr:y>
    </cdr:to>
    <cdr:cxnSp macro="">
      <cdr:nvCxnSpPr>
        <cdr:cNvPr id="28" name="Прямая со стрелкой 27"/>
        <cdr:cNvCxnSpPr/>
      </cdr:nvCxnSpPr>
      <cdr:spPr>
        <a:xfrm xmlns:a="http://schemas.openxmlformats.org/drawingml/2006/main" flipV="1">
          <a:off x="288032" y="2664296"/>
          <a:ext cx="0" cy="14402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0.74194</cdr:y>
    </cdr:from>
    <cdr:to>
      <cdr:x>0.57143</cdr:x>
      <cdr:y>0.7742</cdr:y>
    </cdr:to>
    <cdr:cxnSp macro="">
      <cdr:nvCxnSpPr>
        <cdr:cNvPr id="29" name="Прямая со стрелкой 28"/>
        <cdr:cNvCxnSpPr/>
      </cdr:nvCxnSpPr>
      <cdr:spPr>
        <a:xfrm xmlns:a="http://schemas.openxmlformats.org/drawingml/2006/main">
          <a:off x="288032" y="3312368"/>
          <a:ext cx="0" cy="144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0.93548</cdr:y>
    </cdr:from>
    <cdr:to>
      <cdr:x>0.57143</cdr:x>
      <cdr:y>0.96774</cdr:y>
    </cdr:to>
    <cdr:cxnSp macro="">
      <cdr:nvCxnSpPr>
        <cdr:cNvPr id="30" name="Прямая со стрелкой 29"/>
        <cdr:cNvCxnSpPr/>
      </cdr:nvCxnSpPr>
      <cdr:spPr>
        <a:xfrm xmlns:a="http://schemas.openxmlformats.org/drawingml/2006/main">
          <a:off x="288032" y="4176464"/>
          <a:ext cx="0" cy="144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0.12201</cdr:x>
      <cdr:y>0.00743</cdr:y>
    </cdr:from>
    <cdr:to>
      <cdr:x>0.15154</cdr:x>
      <cdr:y>0.8273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87488" y="40329"/>
          <a:ext cx="360040" cy="44515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</cdr:x>
      <cdr:y>0.94722</cdr:y>
    </cdr:from>
    <cdr:to>
      <cdr:x>0.64286</cdr:x>
      <cdr:y>0.96335</cdr:y>
    </cdr:to>
    <cdr:sp macro="" textlink="">
      <cdr:nvSpPr>
        <cdr:cNvPr id="49" name="5-конечная звезда 48"/>
        <cdr:cNvSpPr/>
      </cdr:nvSpPr>
      <cdr:spPr>
        <a:xfrm xmlns:a="http://schemas.openxmlformats.org/drawingml/2006/main">
          <a:off x="252028" y="4228877"/>
          <a:ext cx="72009" cy="72012"/>
        </a:xfrm>
        <a:prstGeom xmlns:a="http://schemas.openxmlformats.org/drawingml/2006/main" prst="star5">
          <a:avLst/>
        </a:prstGeom>
        <a:ln xmlns:a="http://schemas.openxmlformats.org/drawingml/2006/main">
          <a:solidFill>
            <a:srgbClr val="F5822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0.57143</cdr:x>
      <cdr:y>0.20968</cdr:y>
    </cdr:from>
    <cdr:to>
      <cdr:x>0.57143</cdr:x>
      <cdr:y>0.24194</cdr:y>
    </cdr:to>
    <cdr:cxnSp macro="">
      <cdr:nvCxnSpPr>
        <cdr:cNvPr id="43" name="Прямая со стрелкой 42"/>
        <cdr:cNvCxnSpPr/>
      </cdr:nvCxnSpPr>
      <cdr:spPr>
        <a:xfrm xmlns:a="http://schemas.openxmlformats.org/drawingml/2006/main" flipV="1">
          <a:off x="288032" y="936104"/>
          <a:ext cx="0" cy="144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0.32258</cdr:y>
    </cdr:from>
    <cdr:to>
      <cdr:x>0.57143</cdr:x>
      <cdr:y>0.35484</cdr:y>
    </cdr:to>
    <cdr:cxnSp macro="">
      <cdr:nvCxnSpPr>
        <cdr:cNvPr id="46" name="Прямая со стрелкой 45"/>
        <cdr:cNvCxnSpPr/>
      </cdr:nvCxnSpPr>
      <cdr:spPr>
        <a:xfrm xmlns:a="http://schemas.openxmlformats.org/drawingml/2006/main">
          <a:off x="288032" y="1440160"/>
          <a:ext cx="0" cy="14402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0.48878</cdr:x>
      <cdr:y>0.83871</cdr:y>
    </cdr:from>
    <cdr:to>
      <cdr:x>0.63164</cdr:x>
      <cdr:y>0.85484</cdr:y>
    </cdr:to>
    <cdr:sp macro="" textlink="">
      <cdr:nvSpPr>
        <cdr:cNvPr id="54" name="5-конечная звезда 53"/>
        <cdr:cNvSpPr/>
      </cdr:nvSpPr>
      <cdr:spPr>
        <a:xfrm xmlns:a="http://schemas.openxmlformats.org/drawingml/2006/main">
          <a:off x="246373" y="3744416"/>
          <a:ext cx="72009" cy="72012"/>
        </a:xfrm>
        <a:prstGeom xmlns:a="http://schemas.openxmlformats.org/drawingml/2006/main" prst="star5">
          <a:avLst/>
        </a:prstGeom>
        <a:ln xmlns:a="http://schemas.openxmlformats.org/drawingml/2006/main">
          <a:solidFill>
            <a:srgbClr val="F5822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0.57143</cdr:x>
      <cdr:y>0.17742</cdr:y>
    </cdr:from>
    <cdr:to>
      <cdr:x>0.57143</cdr:x>
      <cdr:y>0.20968</cdr:y>
    </cdr:to>
    <cdr:cxnSp macro="">
      <cdr:nvCxnSpPr>
        <cdr:cNvPr id="26" name="Прямая со стрелкой 25"/>
        <cdr:cNvCxnSpPr/>
      </cdr:nvCxnSpPr>
      <cdr:spPr>
        <a:xfrm xmlns:a="http://schemas.openxmlformats.org/drawingml/2006/main" flipV="1">
          <a:off x="288032" y="792088"/>
          <a:ext cx="0" cy="14402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0.24194</cdr:y>
    </cdr:from>
    <cdr:to>
      <cdr:x>0.57143</cdr:x>
      <cdr:y>0.2742</cdr:y>
    </cdr:to>
    <cdr:cxnSp macro="">
      <cdr:nvCxnSpPr>
        <cdr:cNvPr id="27" name="Прямая со стрелкой 26"/>
        <cdr:cNvCxnSpPr/>
      </cdr:nvCxnSpPr>
      <cdr:spPr>
        <a:xfrm xmlns:a="http://schemas.openxmlformats.org/drawingml/2006/main">
          <a:off x="288032" y="1080120"/>
          <a:ext cx="0" cy="14402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0.40323</cdr:y>
    </cdr:from>
    <cdr:to>
      <cdr:x>0.57143</cdr:x>
      <cdr:y>0.43549</cdr:y>
    </cdr:to>
    <cdr:cxnSp macro="">
      <cdr:nvCxnSpPr>
        <cdr:cNvPr id="31" name="Прямая со стрелкой 30"/>
        <cdr:cNvCxnSpPr/>
      </cdr:nvCxnSpPr>
      <cdr:spPr>
        <a:xfrm xmlns:a="http://schemas.openxmlformats.org/drawingml/2006/main">
          <a:off x="288032" y="1800200"/>
          <a:ext cx="0" cy="14402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0.64516</cdr:y>
    </cdr:from>
    <cdr:to>
      <cdr:x>0.57143</cdr:x>
      <cdr:y>0.67742</cdr:y>
    </cdr:to>
    <cdr:cxnSp macro="">
      <cdr:nvCxnSpPr>
        <cdr:cNvPr id="36" name="Прямая со стрелкой 35"/>
        <cdr:cNvCxnSpPr/>
      </cdr:nvCxnSpPr>
      <cdr:spPr>
        <a:xfrm xmlns:a="http://schemas.openxmlformats.org/drawingml/2006/main">
          <a:off x="288032" y="2880320"/>
          <a:ext cx="0" cy="14402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0.29032</cdr:y>
    </cdr:from>
    <cdr:to>
      <cdr:x>0.57143</cdr:x>
      <cdr:y>0.32258</cdr:y>
    </cdr:to>
    <cdr:cxnSp macro="">
      <cdr:nvCxnSpPr>
        <cdr:cNvPr id="29" name="Прямая со стрелкой 28"/>
        <cdr:cNvCxnSpPr/>
      </cdr:nvCxnSpPr>
      <cdr:spPr>
        <a:xfrm xmlns:a="http://schemas.openxmlformats.org/drawingml/2006/main" flipV="1">
          <a:off x="288032" y="1296144"/>
          <a:ext cx="0" cy="14402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0.45161</cdr:y>
    </cdr:from>
    <cdr:to>
      <cdr:x>0.57143</cdr:x>
      <cdr:y>0.48387</cdr:y>
    </cdr:to>
    <cdr:cxnSp macro="">
      <cdr:nvCxnSpPr>
        <cdr:cNvPr id="30" name="Прямая со стрелкой 29"/>
        <cdr:cNvCxnSpPr/>
      </cdr:nvCxnSpPr>
      <cdr:spPr>
        <a:xfrm xmlns:a="http://schemas.openxmlformats.org/drawingml/2006/main" flipV="1">
          <a:off x="288032" y="2016224"/>
          <a:ext cx="0" cy="144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0.48404</cdr:y>
    </cdr:from>
    <cdr:to>
      <cdr:x>0.57143</cdr:x>
      <cdr:y>0.5163</cdr:y>
    </cdr:to>
    <cdr:cxnSp macro="">
      <cdr:nvCxnSpPr>
        <cdr:cNvPr id="33" name="Прямая со стрелкой 32"/>
        <cdr:cNvCxnSpPr/>
      </cdr:nvCxnSpPr>
      <cdr:spPr>
        <a:xfrm xmlns:a="http://schemas.openxmlformats.org/drawingml/2006/main">
          <a:off x="288032" y="2161001"/>
          <a:ext cx="0" cy="144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0.59677</cdr:y>
    </cdr:from>
    <cdr:to>
      <cdr:x>0.57143</cdr:x>
      <cdr:y>0.62903</cdr:y>
    </cdr:to>
    <cdr:cxnSp macro="">
      <cdr:nvCxnSpPr>
        <cdr:cNvPr id="34" name="Прямая со стрелкой 33"/>
        <cdr:cNvCxnSpPr/>
      </cdr:nvCxnSpPr>
      <cdr:spPr>
        <a:xfrm xmlns:a="http://schemas.openxmlformats.org/drawingml/2006/main" flipV="1">
          <a:off x="288032" y="2664296"/>
          <a:ext cx="0" cy="144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0.67742</cdr:y>
    </cdr:from>
    <cdr:to>
      <cdr:x>0.57143</cdr:x>
      <cdr:y>0.70968</cdr:y>
    </cdr:to>
    <cdr:cxnSp macro="">
      <cdr:nvCxnSpPr>
        <cdr:cNvPr id="39" name="Прямая со стрелкой 38"/>
        <cdr:cNvCxnSpPr/>
      </cdr:nvCxnSpPr>
      <cdr:spPr>
        <a:xfrm xmlns:a="http://schemas.openxmlformats.org/drawingml/2006/main" flipV="1">
          <a:off x="288032" y="3024336"/>
          <a:ext cx="0" cy="144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0.70968</cdr:y>
    </cdr:from>
    <cdr:to>
      <cdr:x>0.57143</cdr:x>
      <cdr:y>0.74194</cdr:y>
    </cdr:to>
    <cdr:cxnSp macro="">
      <cdr:nvCxnSpPr>
        <cdr:cNvPr id="40" name="Прямая со стрелкой 39"/>
        <cdr:cNvCxnSpPr/>
      </cdr:nvCxnSpPr>
      <cdr:spPr>
        <a:xfrm xmlns:a="http://schemas.openxmlformats.org/drawingml/2006/main" flipV="1">
          <a:off x="288032" y="3168352"/>
          <a:ext cx="0" cy="144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</cdr:x>
      <cdr:y>0.75806</cdr:y>
    </cdr:from>
    <cdr:to>
      <cdr:x>0.64286</cdr:x>
      <cdr:y>0.77419</cdr:y>
    </cdr:to>
    <cdr:sp macro="" textlink="">
      <cdr:nvSpPr>
        <cdr:cNvPr id="41" name="5-конечная звезда 40"/>
        <cdr:cNvSpPr/>
      </cdr:nvSpPr>
      <cdr:spPr>
        <a:xfrm xmlns:a="http://schemas.openxmlformats.org/drawingml/2006/main">
          <a:off x="252028" y="3384376"/>
          <a:ext cx="72009" cy="72012"/>
        </a:xfrm>
        <a:prstGeom xmlns:a="http://schemas.openxmlformats.org/drawingml/2006/main" prst="star5">
          <a:avLst/>
        </a:prstGeom>
        <a:ln xmlns:a="http://schemas.openxmlformats.org/drawingml/2006/main">
          <a:solidFill>
            <a:srgbClr val="F5822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0.57143</cdr:x>
      <cdr:y>0.79032</cdr:y>
    </cdr:from>
    <cdr:to>
      <cdr:x>0.57143</cdr:x>
      <cdr:y>0.82258</cdr:y>
    </cdr:to>
    <cdr:cxnSp macro="">
      <cdr:nvCxnSpPr>
        <cdr:cNvPr id="42" name="Прямая со стрелкой 41"/>
        <cdr:cNvCxnSpPr/>
      </cdr:nvCxnSpPr>
      <cdr:spPr>
        <a:xfrm xmlns:a="http://schemas.openxmlformats.org/drawingml/2006/main" flipV="1">
          <a:off x="288032" y="3528392"/>
          <a:ext cx="0" cy="144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0.87097</cdr:y>
    </cdr:from>
    <cdr:to>
      <cdr:x>0.57143</cdr:x>
      <cdr:y>0.90323</cdr:y>
    </cdr:to>
    <cdr:cxnSp macro="">
      <cdr:nvCxnSpPr>
        <cdr:cNvPr id="44" name="Прямая со стрелкой 43"/>
        <cdr:cNvCxnSpPr/>
      </cdr:nvCxnSpPr>
      <cdr:spPr>
        <a:xfrm xmlns:a="http://schemas.openxmlformats.org/drawingml/2006/main">
          <a:off x="288032" y="3888432"/>
          <a:ext cx="0" cy="14402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0.90673</cdr:y>
    </cdr:from>
    <cdr:to>
      <cdr:x>0.57143</cdr:x>
      <cdr:y>0.93899</cdr:y>
    </cdr:to>
    <cdr:cxnSp macro="">
      <cdr:nvCxnSpPr>
        <cdr:cNvPr id="50" name="Прямая со стрелкой 49"/>
        <cdr:cNvCxnSpPr/>
      </cdr:nvCxnSpPr>
      <cdr:spPr>
        <a:xfrm xmlns:a="http://schemas.openxmlformats.org/drawingml/2006/main" flipV="1">
          <a:off x="288032" y="4048114"/>
          <a:ext cx="0" cy="144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triangle"/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0FDD2-8571-4935-BC87-045D0BB4732A}" type="datetimeFigureOut">
              <a:rPr lang="uk-UA" smtClean="0"/>
              <a:t>13.04.2017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75A5A-BE9C-4971-B561-3CCEDD7BF63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144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75A5A-BE9C-4971-B561-3CCEDD7BF637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0653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516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782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848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002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22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64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457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40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99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148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94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330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97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43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64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617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604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414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492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15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7076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8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774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8284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687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945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944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256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338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457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150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616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31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000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7214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539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0978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4267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8580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01E4-37EE-4234-AE2C-8DAB9C01E5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649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F12A-C529-4571-8036-64B293DCF3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51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B1FD-1DE0-440D-B38D-CA73BCC73F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1055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BBF9-1D12-41F3-B690-0CAEFA4EB6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4751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0DC3-B03A-4EE2-BDB7-D10BD4C4A7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68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1202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68FE-FF71-453F-BEA8-FBAC97726E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7081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9A59-CB74-4D89-B1CB-0F9738FB06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084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EFC4-CFE5-4E9A-9395-CBBC067EC4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498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1703-A4C6-46A6-B801-EAFEA6DDA0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569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AD2F-2ECD-45AC-B669-C6A3DA20AB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432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900B-2FE1-416C-B93B-DD65294018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886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01E4-37EE-4234-AE2C-8DAB9C01E5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787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F12A-C529-4571-8036-64B293DCF3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4031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B1FD-1DE0-440D-B38D-CA73BCC73F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7404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BBF9-1D12-41F3-B690-0CAEFA4EB6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737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6555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0DC3-B03A-4EE2-BDB7-D10BD4C4A7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650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68FE-FF71-453F-BEA8-FBAC97726E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686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9A59-CB74-4D89-B1CB-0F9738FB06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047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EFC4-CFE5-4E9A-9395-CBBC067EC4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172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1703-A4C6-46A6-B801-EAFEA6DDA0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529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AD2F-2ECD-45AC-B669-C6A3DA20AB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8209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900B-2FE1-416C-B93B-DD65294018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2753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01E4-37EE-4234-AE2C-8DAB9C01E5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382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F12A-C529-4571-8036-64B293DCF3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25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B1FD-1DE0-440D-B38D-CA73BCC73F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5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5842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BBF9-1D12-41F3-B690-0CAEFA4EB6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4414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0DC3-B03A-4EE2-BDB7-D10BD4C4A7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2079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68FE-FF71-453F-BEA8-FBAC97726E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819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9A59-CB74-4D89-B1CB-0F9738FB06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619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EFC4-CFE5-4E9A-9395-CBBC067EC4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6645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1703-A4C6-46A6-B801-EAFEA6DDA0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4856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AD2F-2ECD-45AC-B669-C6A3DA20AB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659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900B-2FE1-416C-B93B-DD65294018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119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01E4-37EE-4234-AE2C-8DAB9C01E5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3965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F12A-C529-4571-8036-64B293DCF3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63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1284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B1FD-1DE0-440D-B38D-CA73BCC73F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394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BBF9-1D12-41F3-B690-0CAEFA4EB6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285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0DC3-B03A-4EE2-BDB7-D10BD4C4A7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464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68FE-FF71-453F-BEA8-FBAC97726E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148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9A59-CB74-4D89-B1CB-0F9738FB06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522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EFC4-CFE5-4E9A-9395-CBBC067EC4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554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1703-A4C6-46A6-B801-EAFEA6DDA0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053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AD2F-2ECD-45AC-B669-C6A3DA20AB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8126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900B-2FE1-416C-B93B-DD65294018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0138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01E4-37EE-4234-AE2C-8DAB9C01E5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14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AEA7-2609-42E7-84C1-123950A1DED1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0099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F12A-C529-4571-8036-64B293DCF3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1186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B1FD-1DE0-440D-B38D-CA73BCC73F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450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BBF9-1D12-41F3-B690-0CAEFA4EB6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6126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0DC3-B03A-4EE2-BDB7-D10BD4C4A7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62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68FE-FF71-453F-BEA8-FBAC97726E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601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9A59-CB74-4D89-B1CB-0F9738FB06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361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EFC4-CFE5-4E9A-9395-CBBC067EC4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535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1703-A4C6-46A6-B801-EAFEA6DDA0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93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AD2F-2ECD-45AC-B669-C6A3DA20AB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097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900B-2FE1-416C-B93B-DD65294018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9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EAEA7-2609-42E7-84C1-123950A1DED1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6CBDC-A28F-4765-9CD4-1DE6D03D1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96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85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6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EAEA7-2609-42E7-84C1-123950A1DE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93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3712" y="274638"/>
            <a:ext cx="8078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08A1D-9EB6-4BBD-A09D-BC1F21D682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99872" y="6439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5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3712" y="274638"/>
            <a:ext cx="8078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08A1D-9EB6-4BBD-A09D-BC1F21D682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99872" y="6439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0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3712" y="274638"/>
            <a:ext cx="8078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08A1D-9EB6-4BBD-A09D-BC1F21D682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99872" y="6439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3712" y="274638"/>
            <a:ext cx="8078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08A1D-9EB6-4BBD-A09D-BC1F21D682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99872" y="6439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6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3712" y="274638"/>
            <a:ext cx="8078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08A1D-9EB6-4BBD-A09D-BC1F21D682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99872" y="6439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1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Relationship Id="rId4" Type="http://schemas.openxmlformats.org/officeDocument/2006/relationships/hyperlink" Target="http://factum-ua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5.xml"/><Relationship Id="rId5" Type="http://schemas.openxmlformats.org/officeDocument/2006/relationships/chart" Target="../charts/char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5.xml"/><Relationship Id="rId5" Type="http://schemas.openxmlformats.org/officeDocument/2006/relationships/chart" Target="../charts/char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6" Type="http://schemas.openxmlformats.org/officeDocument/2006/relationships/chart" Target="../charts/chart6.xml"/><Relationship Id="rId5" Type="http://schemas.openxmlformats.org/officeDocument/2006/relationships/image" Target="../media/image9.png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7.xml"/><Relationship Id="rId5" Type="http://schemas.openxmlformats.org/officeDocument/2006/relationships/chart" Target="../charts/chart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7.xml"/><Relationship Id="rId5" Type="http://schemas.openxmlformats.org/officeDocument/2006/relationships/chart" Target="../charts/chart10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11824" y="4005064"/>
            <a:ext cx="7680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Данные </a:t>
            </a:r>
            <a:r>
              <a:rPr lang="ru-RU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работы </a:t>
            </a:r>
            <a:r>
              <a:rPr lang="ru-RU" sz="28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Панели, март 2017</a:t>
            </a:r>
            <a:endParaRPr lang="ru-RU" sz="28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3052800"/>
            <a:ext cx="3880673" cy="2476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268761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Opinion Software Media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69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4" y="80096"/>
            <a:ext cx="2783961" cy="147669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64352" y="6492875"/>
            <a:ext cx="2844800" cy="365125"/>
          </a:xfrm>
        </p:spPr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44531716"/>
              </p:ext>
            </p:extLst>
          </p:nvPr>
        </p:nvGraphicFramePr>
        <p:xfrm>
          <a:off x="0" y="1569708"/>
          <a:ext cx="12192000" cy="4469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359696" y="360450"/>
            <a:ext cx="75104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Динамика интернет-сервисов по охвату 1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, </a:t>
            </a:r>
            <a:r>
              <a:rPr lang="en-US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Desktop </a:t>
            </a: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пользование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01/2017-03/2017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1" b="24297"/>
          <a:stretch/>
        </p:blipFill>
        <p:spPr bwMode="auto">
          <a:xfrm>
            <a:off x="10632504" y="5774347"/>
            <a:ext cx="1247800" cy="5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12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4" y="80096"/>
            <a:ext cx="2783961" cy="147669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64352" y="6492875"/>
            <a:ext cx="2844800" cy="365125"/>
          </a:xfrm>
        </p:spPr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72237192"/>
              </p:ext>
            </p:extLst>
          </p:nvPr>
        </p:nvGraphicFramePr>
        <p:xfrm>
          <a:off x="0" y="1569708"/>
          <a:ext cx="12192000" cy="4469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359696" y="360450"/>
            <a:ext cx="75104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Динамика </a:t>
            </a: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интернет-порталов по </a:t>
            </a:r>
            <a: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охвату 1</a:t>
            </a: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+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, </a:t>
            </a:r>
            <a:r>
              <a:rPr lang="en-US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Desktop </a:t>
            </a: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пользование: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0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1</a:t>
            </a: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/2017-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0</a:t>
            </a: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3/201</a:t>
            </a:r>
            <a:r>
              <a:rPr lang="en-US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7</a:t>
            </a:r>
            <a:endParaRPr lang="ru-RU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1" b="24297"/>
          <a:stretch/>
        </p:blipFill>
        <p:spPr bwMode="auto">
          <a:xfrm>
            <a:off x="10632504" y="5774347"/>
            <a:ext cx="1247800" cy="5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15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4" y="80096"/>
            <a:ext cx="2783961" cy="147669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64352" y="6492875"/>
            <a:ext cx="2844800" cy="365125"/>
          </a:xfrm>
        </p:spPr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41342378"/>
              </p:ext>
            </p:extLst>
          </p:nvPr>
        </p:nvGraphicFramePr>
        <p:xfrm>
          <a:off x="0" y="1569708"/>
          <a:ext cx="12192000" cy="4469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359696" y="360450"/>
            <a:ext cx="75104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Динамика </a:t>
            </a: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маркетплейсов по </a:t>
            </a:r>
            <a: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охвату 1</a:t>
            </a: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+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, </a:t>
            </a:r>
            <a:r>
              <a:rPr lang="en-US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Desktop </a:t>
            </a: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пользование: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0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1</a:t>
            </a: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/2017-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0</a:t>
            </a: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3/201</a:t>
            </a:r>
            <a:r>
              <a:rPr lang="en-US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7</a:t>
            </a:r>
            <a:endParaRPr lang="ru-RU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1" b="24297"/>
          <a:stretch/>
        </p:blipFill>
        <p:spPr bwMode="auto">
          <a:xfrm>
            <a:off x="10632504" y="5774347"/>
            <a:ext cx="1247800" cy="5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98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4" y="80096"/>
            <a:ext cx="2783961" cy="147669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64352" y="6492875"/>
            <a:ext cx="2844800" cy="365125"/>
          </a:xfrm>
        </p:spPr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83589367"/>
              </p:ext>
            </p:extLst>
          </p:nvPr>
        </p:nvGraphicFramePr>
        <p:xfrm>
          <a:off x="0" y="1569708"/>
          <a:ext cx="12192000" cy="4469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359696" y="360450"/>
            <a:ext cx="75104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Динамика </a:t>
            </a: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почтовых сервисов по </a:t>
            </a:r>
            <a: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охвату 1</a:t>
            </a: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+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, </a:t>
            </a:r>
            <a:r>
              <a:rPr lang="en-US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Desktop </a:t>
            </a: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пользование: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0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1</a:t>
            </a: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/2017-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0</a:t>
            </a: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3/201</a:t>
            </a:r>
            <a:r>
              <a:rPr lang="en-US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7</a:t>
            </a:r>
            <a:endParaRPr lang="ru-RU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1" b="24297"/>
          <a:stretch/>
        </p:blipFill>
        <p:spPr bwMode="auto">
          <a:xfrm>
            <a:off x="10632504" y="5774347"/>
            <a:ext cx="1247800" cy="5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30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4" y="80096"/>
            <a:ext cx="2783961" cy="147669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64352" y="6492875"/>
            <a:ext cx="2844800" cy="365125"/>
          </a:xfrm>
        </p:spPr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17555086"/>
              </p:ext>
            </p:extLst>
          </p:nvPr>
        </p:nvGraphicFramePr>
        <p:xfrm>
          <a:off x="0" y="1569708"/>
          <a:ext cx="12192000" cy="4469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359696" y="360450"/>
            <a:ext cx="75104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Динамика социальных сетей по охвату </a:t>
            </a: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1+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, </a:t>
            </a:r>
            <a:r>
              <a:rPr lang="en-US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Desktop </a:t>
            </a: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пользование: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03/2016, 03/2017</a:t>
            </a:r>
            <a:endParaRPr lang="ru-RU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28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4" y="80096"/>
            <a:ext cx="2783961" cy="147669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64352" y="6492875"/>
            <a:ext cx="2844800" cy="365125"/>
          </a:xfrm>
        </p:spPr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75389914"/>
              </p:ext>
            </p:extLst>
          </p:nvPr>
        </p:nvGraphicFramePr>
        <p:xfrm>
          <a:off x="0" y="1569708"/>
          <a:ext cx="12192000" cy="4469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359696" y="360450"/>
            <a:ext cx="75104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Динамика </a:t>
            </a: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интернет-сервисов по </a:t>
            </a:r>
            <a: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охвату </a:t>
            </a: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1+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, </a:t>
            </a:r>
            <a:r>
              <a:rPr lang="en-US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Desktop </a:t>
            </a: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пользование: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03/2016, 03/2017</a:t>
            </a:r>
            <a:endParaRPr lang="ru-RU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06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4" y="80096"/>
            <a:ext cx="2783961" cy="147669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64352" y="6492875"/>
            <a:ext cx="2844800" cy="365125"/>
          </a:xfrm>
        </p:spPr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18001875"/>
              </p:ext>
            </p:extLst>
          </p:nvPr>
        </p:nvGraphicFramePr>
        <p:xfrm>
          <a:off x="0" y="1569708"/>
          <a:ext cx="12192000" cy="4469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359696" y="360450"/>
            <a:ext cx="75104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Динамика интернет-порталов по </a:t>
            </a:r>
            <a: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охвату </a:t>
            </a: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1+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, </a:t>
            </a:r>
            <a:r>
              <a:rPr lang="en-US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Desktop </a:t>
            </a: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пользование: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03/2016, 03/2017</a:t>
            </a:r>
            <a:endParaRPr lang="ru-RU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03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4" y="80096"/>
            <a:ext cx="2783961" cy="147669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64352" y="6492875"/>
            <a:ext cx="2844800" cy="365125"/>
          </a:xfrm>
        </p:spPr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030830842"/>
              </p:ext>
            </p:extLst>
          </p:nvPr>
        </p:nvGraphicFramePr>
        <p:xfrm>
          <a:off x="0" y="1569708"/>
          <a:ext cx="12192000" cy="4469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359696" y="360450"/>
            <a:ext cx="75104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Динамика маркетплейсов по </a:t>
            </a:r>
            <a: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охвату </a:t>
            </a: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1+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, </a:t>
            </a:r>
            <a:r>
              <a:rPr lang="en-US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Desktop </a:t>
            </a: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пользование: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03/2016, 03/2017</a:t>
            </a:r>
            <a:endParaRPr lang="ru-RU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32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4" y="80096"/>
            <a:ext cx="2783961" cy="147669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64352" y="6492875"/>
            <a:ext cx="2844800" cy="365125"/>
          </a:xfrm>
        </p:spPr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46033363"/>
              </p:ext>
            </p:extLst>
          </p:nvPr>
        </p:nvGraphicFramePr>
        <p:xfrm>
          <a:off x="0" y="1569708"/>
          <a:ext cx="12192000" cy="4469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359696" y="360450"/>
            <a:ext cx="75104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Динамика почтовых сервисов по </a:t>
            </a:r>
            <a: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охвату </a:t>
            </a: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1+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, </a:t>
            </a:r>
            <a:r>
              <a:rPr lang="en-US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Desktop </a:t>
            </a: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пользование: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03/2016, 03/2017</a:t>
            </a:r>
            <a:endParaRPr lang="ru-RU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28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4247340"/>
            <a:ext cx="3744417" cy="56422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27449" y="980728"/>
            <a:ext cx="3245203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Corbel" pitchFamily="34" charset="0"/>
              </a:rPr>
              <a:t>Ivan </a:t>
            </a:r>
            <a:r>
              <a:rPr lang="en-US" sz="32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orbel" pitchFamily="34" charset="0"/>
              </a:rPr>
              <a:t>Dubinskiy</a:t>
            </a:r>
            <a:endParaRPr lang="ru-RU" sz="3200" b="1" dirty="0">
              <a:solidFill>
                <a:prstClr val="black">
                  <a:lumMod val="65000"/>
                  <a:lumOff val="35000"/>
                </a:prstClr>
              </a:solidFill>
              <a:latin typeface="Corbe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32292" y="1484784"/>
            <a:ext cx="417162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itchFamily="34" charset="0"/>
              </a:rPr>
              <a:t>директор 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itchFamily="34" charset="0"/>
              </a:rPr>
              <a:t>Factum Group Ukraine</a:t>
            </a:r>
            <a:endParaRPr lang="ru-RU" sz="2000" dirty="0">
              <a:solidFill>
                <a:prstClr val="black">
                  <a:lumMod val="65000"/>
                  <a:lumOff val="35000"/>
                </a:prstClr>
              </a:solidFill>
              <a:latin typeface="Corbe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8008" y="5086346"/>
            <a:ext cx="4183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prstClr val="black"/>
                </a:solidFill>
                <a:hlinkClick r:id="rId4"/>
              </a:rPr>
              <a:t>http://factum-ua.com</a:t>
            </a:r>
            <a:endParaRPr lang="ru-RU" sz="2100" dirty="0">
              <a:solidFill>
                <a:srgbClr val="40428D"/>
              </a:solidFill>
              <a:latin typeface="Corbe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7448" y="2204864"/>
            <a:ext cx="4183136" cy="35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itchFamily="34" charset="0"/>
              </a:rPr>
              <a:t>ivan.dubinskiy@factum-ua.com</a:t>
            </a:r>
            <a:endParaRPr lang="ru-RU" sz="1750" dirty="0">
              <a:solidFill>
                <a:srgbClr val="40428D"/>
              </a:solidFill>
              <a:latin typeface="Corbe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2292" y="1916832"/>
            <a:ext cx="4183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+380 67 214-12-94</a:t>
            </a:r>
            <a:endParaRPr lang="ru-RU" sz="1600" dirty="0">
              <a:solidFill>
                <a:prstClr val="black">
                  <a:lumMod val="65000"/>
                  <a:lumOff val="3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4680" y="5505073"/>
            <a:ext cx="4183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+380 44 </a:t>
            </a: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569</a:t>
            </a:r>
            <a:r>
              <a:rPr lang="uk-UA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72</a:t>
            </a:r>
            <a:r>
              <a:rPr lang="uk-UA" sz="160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160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 </a:t>
            </a:r>
            <a:r>
              <a:rPr lang="en-US" sz="160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 07 / 08 / 09</a:t>
            </a:r>
            <a:endParaRPr lang="ru-RU" sz="1600" dirty="0">
              <a:solidFill>
                <a:prstClr val="black">
                  <a:lumMod val="65000"/>
                  <a:lumOff val="3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4680" y="5826750"/>
            <a:ext cx="4183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ул. Щорса 32-Г, 01133, г. Киев, Украина</a:t>
            </a:r>
          </a:p>
        </p:txBody>
      </p:sp>
    </p:spTree>
    <p:extLst>
      <p:ext uri="{BB962C8B-B14F-4D97-AF65-F5344CB8AC3E}">
        <p14:creationId xmlns:p14="http://schemas.microsoft.com/office/powerpoint/2010/main" val="404804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187"/>
            <a:ext cx="2783632" cy="1476521"/>
          </a:xfrm>
          <a:prstGeom prst="rect">
            <a:avLst/>
          </a:prstGeom>
        </p:spPr>
      </p:pic>
      <p:pic>
        <p:nvPicPr>
          <p:cNvPr id="11" name="Picture 2" descr="C:\Users\l-zhytnyk\Documents\!Documents\Presentation\Design\2010 Design\Pics\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916832"/>
            <a:ext cx="5208239" cy="390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143672" y="2564904"/>
            <a:ext cx="871296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Данные Панели,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201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77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187"/>
            <a:ext cx="2783632" cy="1476521"/>
          </a:xfrm>
          <a:prstGeom prst="rect">
            <a:avLst/>
          </a:prstGeom>
        </p:spPr>
      </p:pic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468313" y="1989138"/>
            <a:ext cx="8136134" cy="646986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1600" b="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Исследование </a:t>
            </a:r>
            <a:r>
              <a:rPr lang="en-US" sz="1600" b="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Opinion Software Media© </a:t>
            </a:r>
            <a:r>
              <a:rPr lang="ru-RU" sz="1600" b="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проводится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Factum Group Ukraine </a:t>
            </a:r>
            <a:r>
              <a:rPr lang="ru-RU" sz="1600" b="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заказу </a:t>
            </a:r>
            <a:r>
              <a:rPr lang="ru-RU" sz="1600" b="0" dirty="0" err="1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ИнАУ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28.08.2010</a:t>
            </a:r>
            <a:r>
              <a:rPr lang="ru-RU" sz="1600" b="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600" b="0" dirty="0">
              <a:solidFill>
                <a:schemeClr val="bg2">
                  <a:lumMod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468313" y="3332921"/>
            <a:ext cx="8136134" cy="919401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1600" b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Постоянно действующая репрезентативная Панель интернет пользователей, рекрутированная </a:t>
            </a: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оффлайн. </a:t>
            </a:r>
            <a:b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Март 2017:</a:t>
            </a:r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 </a:t>
            </a: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5000.</a:t>
            </a:r>
            <a:endParaRPr lang="ru-RU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468312" y="5101887"/>
            <a:ext cx="8136135" cy="646986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1600" b="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Формат передачи данных: веб-интерфейс, включающий данные по сайтам с аудиторией не менее 50 панелистов. </a:t>
            </a:r>
            <a:endParaRPr lang="en-US" sz="1600" b="0" dirty="0" smtClean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2" descr="C:\Users\l-zhytnyk\Documents\!Documents\Presentation\Design\2010 Design\Pics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1808921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439101" y="494647"/>
            <a:ext cx="7680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Методология исследования</a:t>
            </a:r>
            <a:endParaRPr lang="ru-RU" sz="32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1" b="24297"/>
          <a:stretch/>
        </p:blipFill>
        <p:spPr bwMode="auto">
          <a:xfrm>
            <a:off x="10632504" y="5774347"/>
            <a:ext cx="1247800" cy="5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4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" y="93187"/>
            <a:ext cx="2783632" cy="147652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64352" y="6492875"/>
            <a:ext cx="2844800" cy="365125"/>
          </a:xfrm>
        </p:spPr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287688" y="373453"/>
            <a:ext cx="75104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Топ 25 сайтов (ДОМЕНЫ)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, Desktop </a:t>
            </a: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пользование: </a:t>
            </a:r>
            <a:endParaRPr lang="en-US" sz="22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Ранжирование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по среднедневной доле, 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0</a:t>
            </a: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3/201</a:t>
            </a:r>
            <a:r>
              <a:rPr lang="en-US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7</a:t>
            </a:r>
            <a:endParaRPr lang="uk-UA" sz="22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81174107"/>
              </p:ext>
            </p:extLst>
          </p:nvPr>
        </p:nvGraphicFramePr>
        <p:xfrm>
          <a:off x="0" y="1548351"/>
          <a:ext cx="12192000" cy="5429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1" b="24297"/>
          <a:stretch/>
        </p:blipFill>
        <p:spPr bwMode="auto">
          <a:xfrm>
            <a:off x="10632504" y="5774347"/>
            <a:ext cx="1247800" cy="5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315527496"/>
              </p:ext>
            </p:extLst>
          </p:nvPr>
        </p:nvGraphicFramePr>
        <p:xfrm>
          <a:off x="1487488" y="1628800"/>
          <a:ext cx="50405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39516" y="6611779"/>
            <a:ext cx="655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   - вырос;    - упал;     </a:t>
            </a:r>
            <a:r>
              <a:rPr lang="ru-RU" sz="1000" b="1" dirty="0"/>
              <a:t>- </a:t>
            </a:r>
            <a:r>
              <a:rPr lang="ru-RU" sz="1000" b="1" dirty="0" smtClean="0"/>
              <a:t>новый</a:t>
            </a:r>
            <a:endParaRPr lang="ru-RU" sz="1000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1847528" y="6662881"/>
            <a:ext cx="0" cy="14401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567608" y="6662881"/>
            <a:ext cx="0" cy="1440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5-конечная звезда 15"/>
          <p:cNvSpPr/>
          <p:nvPr/>
        </p:nvSpPr>
        <p:spPr>
          <a:xfrm>
            <a:off x="3143672" y="6698885"/>
            <a:ext cx="72008" cy="72008"/>
          </a:xfrm>
          <a:prstGeom prst="star5">
            <a:avLst/>
          </a:prstGeom>
          <a:ln>
            <a:solidFill>
              <a:srgbClr val="F58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90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" y="93187"/>
            <a:ext cx="2783632" cy="147652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64352" y="6492875"/>
            <a:ext cx="2844800" cy="365125"/>
          </a:xfrm>
        </p:spPr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32925742"/>
              </p:ext>
            </p:extLst>
          </p:nvPr>
        </p:nvGraphicFramePr>
        <p:xfrm>
          <a:off x="0" y="1529379"/>
          <a:ext cx="12192000" cy="5429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431704" y="373453"/>
            <a:ext cx="75104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Топ 25 сайтов (ДОМЕНЫ</a:t>
            </a: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)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, </a:t>
            </a:r>
            <a:r>
              <a:rPr lang="en-US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D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esktop </a:t>
            </a: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пользование: </a:t>
            </a:r>
            <a: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/>
            </a:r>
            <a:b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</a:br>
            <a: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ранжирование по охвату, 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0</a:t>
            </a: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3/201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7</a:t>
            </a:r>
            <a:endParaRPr lang="ru-RU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1" b="24297"/>
          <a:stretch/>
        </p:blipFill>
        <p:spPr bwMode="auto">
          <a:xfrm>
            <a:off x="10632504" y="5774347"/>
            <a:ext cx="1247800" cy="5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21459614"/>
              </p:ext>
            </p:extLst>
          </p:nvPr>
        </p:nvGraphicFramePr>
        <p:xfrm>
          <a:off x="1487488" y="1628800"/>
          <a:ext cx="50405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39516" y="6611779"/>
            <a:ext cx="655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 </a:t>
            </a:r>
            <a:r>
              <a:rPr lang="ru-RU" sz="1000" b="1" dirty="0" smtClean="0"/>
              <a:t>  - вырос;    - упал;     </a:t>
            </a:r>
            <a:r>
              <a:rPr lang="ru-RU" sz="1000" b="1" dirty="0"/>
              <a:t>- </a:t>
            </a:r>
            <a:r>
              <a:rPr lang="ru-RU" sz="1000" b="1" dirty="0" smtClean="0"/>
              <a:t>новый</a:t>
            </a:r>
            <a:endParaRPr lang="ru-RU" sz="10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1847528" y="6662881"/>
            <a:ext cx="0" cy="14401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567608" y="6662881"/>
            <a:ext cx="0" cy="1440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5-конечная звезда 12"/>
          <p:cNvSpPr/>
          <p:nvPr/>
        </p:nvSpPr>
        <p:spPr>
          <a:xfrm>
            <a:off x="3143672" y="6698885"/>
            <a:ext cx="72008" cy="72008"/>
          </a:xfrm>
          <a:prstGeom prst="star5">
            <a:avLst/>
          </a:prstGeom>
          <a:ln>
            <a:solidFill>
              <a:srgbClr val="F58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89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" y="93187"/>
            <a:ext cx="2783632" cy="147652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64352" y="6492875"/>
            <a:ext cx="2844800" cy="365125"/>
          </a:xfrm>
        </p:spPr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287688" y="373453"/>
            <a:ext cx="75104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Топ 25 сайтов (ДОМЕНЫ),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esktop+Mobile browser (Android)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endParaRPr lang="en-US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Ранжирование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 среднедневной доле,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3/201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endParaRPr lang="uk-UA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78077643"/>
              </p:ext>
            </p:extLst>
          </p:nvPr>
        </p:nvGraphicFramePr>
        <p:xfrm>
          <a:off x="0" y="1529379"/>
          <a:ext cx="12192000" cy="5429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1" b="24297"/>
          <a:stretch/>
        </p:blipFill>
        <p:spPr bwMode="auto">
          <a:xfrm>
            <a:off x="10632504" y="5774347"/>
            <a:ext cx="1247800" cy="5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48302993"/>
              </p:ext>
            </p:extLst>
          </p:nvPr>
        </p:nvGraphicFramePr>
        <p:xfrm>
          <a:off x="1487488" y="1628800"/>
          <a:ext cx="50405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739516" y="6611779"/>
            <a:ext cx="655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 </a:t>
            </a:r>
            <a:r>
              <a:rPr lang="ru-RU" sz="1000" b="1" dirty="0" smtClean="0"/>
              <a:t>  - вырос;    - упал;     </a:t>
            </a:r>
            <a:r>
              <a:rPr lang="ru-RU" sz="1000" b="1" dirty="0"/>
              <a:t>- </a:t>
            </a:r>
            <a:r>
              <a:rPr lang="ru-RU" sz="1000" b="1" dirty="0" smtClean="0"/>
              <a:t>новый</a:t>
            </a:r>
            <a:endParaRPr lang="ru-RU" sz="1000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1847528" y="6662881"/>
            <a:ext cx="0" cy="14401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567608" y="6662881"/>
            <a:ext cx="0" cy="1440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5-конечная звезда 15"/>
          <p:cNvSpPr/>
          <p:nvPr/>
        </p:nvSpPr>
        <p:spPr>
          <a:xfrm>
            <a:off x="3143672" y="6698885"/>
            <a:ext cx="72008" cy="72008"/>
          </a:xfrm>
          <a:prstGeom prst="star5">
            <a:avLst/>
          </a:prstGeom>
          <a:ln>
            <a:solidFill>
              <a:srgbClr val="F58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7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" y="93187"/>
            <a:ext cx="2783632" cy="147652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64352" y="6492875"/>
            <a:ext cx="2844800" cy="365125"/>
          </a:xfrm>
        </p:spPr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35121699"/>
              </p:ext>
            </p:extLst>
          </p:nvPr>
        </p:nvGraphicFramePr>
        <p:xfrm>
          <a:off x="0" y="1529379"/>
          <a:ext cx="12192000" cy="5429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431704" y="373453"/>
            <a:ext cx="75104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Топ 25 сайтов (ДОМЕНЫ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Desktop+Mobile browser (Android)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ранжирование по охвату,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3/201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1" b="24297"/>
          <a:stretch/>
        </p:blipFill>
        <p:spPr bwMode="auto">
          <a:xfrm>
            <a:off x="10632504" y="5774347"/>
            <a:ext cx="1247800" cy="5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779550438"/>
              </p:ext>
            </p:extLst>
          </p:nvPr>
        </p:nvGraphicFramePr>
        <p:xfrm>
          <a:off x="1487488" y="1628800"/>
          <a:ext cx="50405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39516" y="6611779"/>
            <a:ext cx="655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 </a:t>
            </a:r>
            <a:r>
              <a:rPr lang="ru-RU" sz="1000" b="1" dirty="0" smtClean="0"/>
              <a:t>  - вырос;    - упал;     </a:t>
            </a:r>
            <a:r>
              <a:rPr lang="ru-RU" sz="1000" b="1" dirty="0"/>
              <a:t>- </a:t>
            </a:r>
            <a:r>
              <a:rPr lang="ru-RU" sz="1000" b="1" dirty="0" smtClean="0"/>
              <a:t>новый</a:t>
            </a:r>
            <a:endParaRPr lang="ru-RU" sz="10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847528" y="6662881"/>
            <a:ext cx="0" cy="14401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567608" y="6662881"/>
            <a:ext cx="0" cy="1440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5-конечная звезда 11"/>
          <p:cNvSpPr/>
          <p:nvPr/>
        </p:nvSpPr>
        <p:spPr>
          <a:xfrm>
            <a:off x="3143672" y="6698885"/>
            <a:ext cx="72008" cy="72008"/>
          </a:xfrm>
          <a:prstGeom prst="star5">
            <a:avLst/>
          </a:prstGeom>
          <a:ln>
            <a:solidFill>
              <a:srgbClr val="F58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5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" y="93187"/>
            <a:ext cx="2783632" cy="147652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64352" y="6492875"/>
            <a:ext cx="2844800" cy="365125"/>
          </a:xfrm>
        </p:spPr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6452589"/>
              </p:ext>
            </p:extLst>
          </p:nvPr>
        </p:nvGraphicFramePr>
        <p:xfrm>
          <a:off x="0" y="1529379"/>
          <a:ext cx="12192000" cy="5429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431704" y="373453"/>
            <a:ext cx="75104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Топ 25 сайтов (ДОМЕНЫ</a:t>
            </a: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)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, Mobile </a:t>
            </a:r>
            <a:r>
              <a:rPr lang="en-US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browser (Android)</a:t>
            </a: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: </a:t>
            </a:r>
            <a: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/>
            </a:r>
            <a:b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</a:br>
            <a: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ранжирование по охвату, </a:t>
            </a: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03/2017</a:t>
            </a:r>
            <a:endParaRPr lang="ru-RU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1" b="24297"/>
          <a:stretch/>
        </p:blipFill>
        <p:spPr bwMode="auto">
          <a:xfrm>
            <a:off x="10632504" y="5774347"/>
            <a:ext cx="1247800" cy="5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39516" y="6611779"/>
            <a:ext cx="655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 </a:t>
            </a:r>
            <a:r>
              <a:rPr lang="ru-RU" sz="1000" b="1" dirty="0" smtClean="0"/>
              <a:t>  - вырос;    - упал;     </a:t>
            </a:r>
            <a:r>
              <a:rPr lang="ru-RU" sz="1000" b="1" dirty="0"/>
              <a:t>- </a:t>
            </a:r>
            <a:r>
              <a:rPr lang="ru-RU" sz="1000" b="1" dirty="0" smtClean="0"/>
              <a:t>новый</a:t>
            </a:r>
            <a:endParaRPr lang="ru-RU" sz="1000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1847528" y="6662881"/>
            <a:ext cx="0" cy="14401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567608" y="6662881"/>
            <a:ext cx="0" cy="1440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5-конечная звезда 10"/>
          <p:cNvSpPr/>
          <p:nvPr/>
        </p:nvSpPr>
        <p:spPr>
          <a:xfrm>
            <a:off x="3143672" y="6698885"/>
            <a:ext cx="72008" cy="72008"/>
          </a:xfrm>
          <a:prstGeom prst="star5">
            <a:avLst/>
          </a:prstGeom>
          <a:ln>
            <a:solidFill>
              <a:srgbClr val="F58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581920017"/>
              </p:ext>
            </p:extLst>
          </p:nvPr>
        </p:nvGraphicFramePr>
        <p:xfrm>
          <a:off x="1487488" y="1628800"/>
          <a:ext cx="50405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5853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4" y="80096"/>
            <a:ext cx="2783961" cy="147669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64352" y="6492875"/>
            <a:ext cx="2844800" cy="365125"/>
          </a:xfrm>
        </p:spPr>
        <p:txBody>
          <a:bodyPr/>
          <a:lstStyle/>
          <a:p>
            <a:fld id="{FF36CBDC-A28F-4765-9CD4-1DE6D03D1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21444935"/>
              </p:ext>
            </p:extLst>
          </p:nvPr>
        </p:nvGraphicFramePr>
        <p:xfrm>
          <a:off x="0" y="1569708"/>
          <a:ext cx="12192000" cy="4469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359696" y="360450"/>
            <a:ext cx="75104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Динамика социальных сетей по охвату 1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, </a:t>
            </a:r>
            <a:r>
              <a:rPr lang="en-US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Desktop </a:t>
            </a:r>
            <a:r>
              <a:rPr lang="ru-RU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пользование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01/2017-03/2017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1" b="24297"/>
          <a:stretch/>
        </p:blipFill>
        <p:spPr bwMode="auto">
          <a:xfrm>
            <a:off x="10632504" y="5774347"/>
            <a:ext cx="1247800" cy="5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4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15904</TotalTime>
  <Words>372</Words>
  <Application>Microsoft Office PowerPoint</Application>
  <PresentationFormat>Произвольный</PresentationFormat>
  <Paragraphs>52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10_Тема Office</vt:lpstr>
      <vt:lpstr>11_Тема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 FGU</dc:creator>
  <cp:lastModifiedBy>i-dubinskiy</cp:lastModifiedBy>
  <cp:revision>516</cp:revision>
  <dcterms:created xsi:type="dcterms:W3CDTF">2013-10-18T13:22:08Z</dcterms:created>
  <dcterms:modified xsi:type="dcterms:W3CDTF">2017-04-13T04:43:49Z</dcterms:modified>
</cp:coreProperties>
</file>