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8" r:id="rId2"/>
    <p:sldId id="262" r:id="rId3"/>
    <p:sldId id="279" r:id="rId4"/>
    <p:sldId id="264" r:id="rId5"/>
    <p:sldId id="265" r:id="rId6"/>
    <p:sldId id="281" r:id="rId7"/>
    <p:sldId id="267" r:id="rId8"/>
    <p:sldId id="268" r:id="rId9"/>
    <p:sldId id="277" r:id="rId10"/>
    <p:sldId id="263" r:id="rId11"/>
    <p:sldId id="271" r:id="rId12"/>
    <p:sldId id="275" r:id="rId13"/>
    <p:sldId id="273" r:id="rId14"/>
    <p:sldId id="280" r:id="rId15"/>
  </p:sldIdLst>
  <p:sldSz cx="9144000" cy="6858000" type="screen4x3"/>
  <p:notesSz cx="9928225" cy="6797675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83" autoAdjust="0"/>
  </p:normalViewPr>
  <p:slideViewPr>
    <p:cSldViewPr>
      <p:cViewPr>
        <p:scale>
          <a:sx n="100" d="100"/>
          <a:sy n="100" d="100"/>
        </p:scale>
        <p:origin x="-222" y="-60"/>
      </p:cViewPr>
      <p:guideLst>
        <p:guide orient="horz" pos="2160"/>
        <p:guide pos="2880"/>
        <p:guide pos="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513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A0F848A-93FD-4E7F-8642-46425CD3B1FE}" type="datetimeFigureOut">
              <a:rPr lang="uk-UA"/>
              <a:pPr>
                <a:defRPr/>
              </a:pPr>
              <a:t>08.06.2017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513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4BF83B-66AB-4557-AD00-FFE328F1992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513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F7A227-057D-4B4D-AC3A-43836B6D2EBE}" type="datetimeFigureOut">
              <a:rPr lang="uk-UA"/>
              <a:pPr>
                <a:defRPr/>
              </a:pPr>
              <a:t>08.06.2017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513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6026CC-3D60-4C44-BBC0-32C1EB8FB89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5ECEA-29AC-45E7-9EE6-E07E9F08A5B2}" type="datetimeFigureOut">
              <a:rPr lang="uk-UA"/>
              <a:pPr>
                <a:defRPr/>
              </a:pPr>
              <a:t>08.06.2017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AAD54-2A1A-40FA-A12E-1255A8DBE89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B46EC-D8AB-4930-852D-80D1AF8599E3}" type="datetimeFigureOut">
              <a:rPr lang="uk-UA"/>
              <a:pPr>
                <a:defRPr/>
              </a:pPr>
              <a:t>08.06.2017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96098-820F-45ED-B890-8165ECA5DB2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89FC5-CE77-4B6B-8BF7-16AFF0957B3D}" type="datetimeFigureOut">
              <a:rPr lang="uk-UA"/>
              <a:pPr>
                <a:defRPr/>
              </a:pPr>
              <a:t>08.06.2017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403A2-49E3-403F-B0D1-2FD7CA6D4FC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45486-DC29-4170-BBC2-72951C78314E}" type="datetimeFigureOut">
              <a:rPr lang="uk-UA"/>
              <a:pPr>
                <a:defRPr/>
              </a:pPr>
              <a:t>08.06.2017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52747-8453-4E7D-A538-F82328CD6DA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2FC32-3B0D-41DF-A8FE-9AD504A77AC8}" type="datetimeFigureOut">
              <a:rPr lang="uk-UA"/>
              <a:pPr>
                <a:defRPr/>
              </a:pPr>
              <a:t>08.06.2017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A94EB-B03A-457D-9C6D-EC994C2CB8C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05FBD-6380-4176-9661-F7CD4C682D50}" type="datetimeFigureOut">
              <a:rPr lang="uk-UA"/>
              <a:pPr>
                <a:defRPr/>
              </a:pPr>
              <a:t>08.06.2017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1125C-C070-4D3F-B010-68069D520E5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F0DDC-42C0-4166-BC59-F6F8817F270F}" type="datetimeFigureOut">
              <a:rPr lang="uk-UA"/>
              <a:pPr>
                <a:defRPr/>
              </a:pPr>
              <a:t>08.06.2017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6C186-83CF-45B0-8D53-690E4FE70D8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43F4C-08E6-4A34-B2BD-4B7C7C75A446}" type="datetimeFigureOut">
              <a:rPr lang="uk-UA"/>
              <a:pPr>
                <a:defRPr/>
              </a:pPr>
              <a:t>08.06.2017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16974-870B-49EE-A0A8-104AC72B79A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C707F-F08A-43D1-A486-E02C1A75BDB9}" type="datetimeFigureOut">
              <a:rPr lang="uk-UA"/>
              <a:pPr>
                <a:defRPr/>
              </a:pPr>
              <a:t>08.06.2017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5CF57-B7E4-4388-946F-C6D6E5F5B82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22BB0-396C-4DE5-91BF-D94CFD8FDA2A}" type="datetimeFigureOut">
              <a:rPr lang="uk-UA"/>
              <a:pPr>
                <a:defRPr/>
              </a:pPr>
              <a:t>08.06.2017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7ED64-329A-4A74-A21E-F15601AE05F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E572C-6FA4-4CF2-B93F-C23764558706}" type="datetimeFigureOut">
              <a:rPr lang="uk-UA"/>
              <a:pPr>
                <a:defRPr/>
              </a:pPr>
              <a:t>08.06.2017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AD439-B1CA-4871-815D-6B68CC90D9A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A7029C-B93B-4FC4-94E5-6A8647B6A32E}" type="datetimeFigureOut">
              <a:rPr lang="uk-UA"/>
              <a:pPr>
                <a:defRPr/>
              </a:pPr>
              <a:t>08.06.2017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8E0754-2CEA-4EEE-953E-C713161AC10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jpe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jpeg"/><Relationship Id="rId9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9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12" Type="http://schemas.openxmlformats.org/officeDocument/2006/relationships/image" Target="../media/image72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5" Type="http://schemas.openxmlformats.org/officeDocument/2006/relationships/image" Target="../media/image65.pn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tk.com.ua/" TargetMode="External"/><Relationship Id="rId2" Type="http://schemas.openxmlformats.org/officeDocument/2006/relationships/hyperlink" Target="mailto:af@mtk.com.u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9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9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468313" y="3357563"/>
            <a:ext cx="8229600" cy="1727200"/>
          </a:xfrm>
        </p:spPr>
        <p:txBody>
          <a:bodyPr/>
          <a:lstStyle/>
          <a:p>
            <a:pPr eaLnBrk="1" hangingPunct="1"/>
            <a:r>
              <a:rPr lang="ru-RU" smtClean="0"/>
              <a:t>Оборудование  для построения волоконно-оптических сетей</a:t>
            </a:r>
          </a:p>
        </p:txBody>
      </p:sp>
      <p:sp>
        <p:nvSpPr>
          <p:cNvPr id="15363" name="Rectangle 4"/>
          <p:cNvSpPr>
            <a:spLocks/>
          </p:cNvSpPr>
          <p:nvPr/>
        </p:nvSpPr>
        <p:spPr bwMode="auto">
          <a:xfrm>
            <a:off x="979488" y="1916113"/>
            <a:ext cx="71929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5000">
                <a:latin typeface="Calibri" pitchFamily="34" charset="0"/>
              </a:rPr>
              <a:t>МОРТЕЛЕКОМ-СЕРВИС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Documents and Settings\Alexander\Рабочий стол\доки 1С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6126163"/>
            <a:ext cx="219551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3630613"/>
            <a:ext cx="2735263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8" descr="Картинки по запросу optical protective slee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4919663"/>
            <a:ext cx="25209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8538" y="1989138"/>
            <a:ext cx="1789112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1989138"/>
            <a:ext cx="15779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638" y="1916113"/>
            <a:ext cx="1584325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5025" y="4273550"/>
            <a:ext cx="122555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850" y="5511800"/>
            <a:ext cx="1252538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11413" y="5511800"/>
            <a:ext cx="11525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Rectangle 9"/>
          <p:cNvSpPr>
            <a:spLocks noChangeArrowheads="1"/>
          </p:cNvSpPr>
          <p:nvPr/>
        </p:nvSpPr>
        <p:spPr bwMode="auto">
          <a:xfrm>
            <a:off x="144463" y="3309938"/>
            <a:ext cx="233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587" name="Rectangle 10"/>
          <p:cNvSpPr>
            <a:spLocks noChangeArrowheads="1"/>
          </p:cNvSpPr>
          <p:nvPr/>
        </p:nvSpPr>
        <p:spPr bwMode="auto">
          <a:xfrm>
            <a:off x="0" y="56515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895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10267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90" name="TextBox 18"/>
          <p:cNvSpPr txBox="1">
            <a:spLocks noChangeArrowheads="1"/>
          </p:cNvSpPr>
          <p:nvPr/>
        </p:nvSpPr>
        <p:spPr bwMode="auto">
          <a:xfrm>
            <a:off x="2862263" y="115888"/>
            <a:ext cx="314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Аксессуары</a:t>
            </a:r>
            <a:endParaRPr lang="uk-UA" sz="3200" b="1" i="1">
              <a:solidFill>
                <a:srgbClr val="595959"/>
              </a:solidFill>
            </a:endParaRPr>
          </a:p>
        </p:txBody>
      </p:sp>
      <p:sp>
        <p:nvSpPr>
          <p:cNvPr id="24591" name="Прямоугольник 4"/>
          <p:cNvSpPr>
            <a:spLocks noChangeArrowheads="1"/>
          </p:cNvSpPr>
          <p:nvPr/>
        </p:nvSpPr>
        <p:spPr bwMode="auto">
          <a:xfrm>
            <a:off x="250825" y="692150"/>
            <a:ext cx="4608513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Патчкорды оптические</a:t>
            </a:r>
            <a:endParaRPr lang="en-US" sz="1600" b="1"/>
          </a:p>
          <a:p>
            <a:endParaRPr lang="ru-RU" sz="1200"/>
          </a:p>
          <a:p>
            <a:r>
              <a:rPr lang="ru-RU" sz="1400"/>
              <a:t> - тип разъема </a:t>
            </a:r>
            <a:r>
              <a:rPr lang="en-US" sz="1400"/>
              <a:t>SC/UPC(</a:t>
            </a:r>
            <a:r>
              <a:rPr lang="ru-RU" sz="1400"/>
              <a:t>АР</a:t>
            </a:r>
            <a:r>
              <a:rPr lang="en-US" sz="1400"/>
              <a:t>C)</a:t>
            </a:r>
            <a:r>
              <a:rPr lang="ru-RU" sz="1400"/>
              <a:t>, </a:t>
            </a:r>
            <a:r>
              <a:rPr lang="en-US" sz="1400"/>
              <a:t>LC/UPC(</a:t>
            </a:r>
            <a:r>
              <a:rPr lang="ru-RU" sz="1400"/>
              <a:t>АР</a:t>
            </a:r>
            <a:r>
              <a:rPr lang="en-US" sz="1400"/>
              <a:t>C)</a:t>
            </a:r>
            <a:r>
              <a:rPr lang="ru-RU" sz="1400"/>
              <a:t>, </a:t>
            </a:r>
            <a:r>
              <a:rPr lang="en-US" sz="1400"/>
              <a:t>FC/UPC </a:t>
            </a:r>
            <a:endParaRPr lang="ru-RU" sz="1400"/>
          </a:p>
          <a:p>
            <a:r>
              <a:rPr lang="ru-RU" sz="1400"/>
              <a:t> - тип волокна </a:t>
            </a:r>
            <a:r>
              <a:rPr lang="en-US" sz="1400"/>
              <a:t>SM, MM (50,62.50)</a:t>
            </a:r>
            <a:r>
              <a:rPr lang="ru-RU" sz="1400"/>
              <a:t> </a:t>
            </a:r>
            <a:endParaRPr lang="en-US" sz="1400"/>
          </a:p>
          <a:p>
            <a:r>
              <a:rPr lang="en-US" sz="1400"/>
              <a:t> </a:t>
            </a:r>
            <a:r>
              <a:rPr lang="ru-RU" sz="1400"/>
              <a:t>- длины 0.5,1,1.5,2,3,5,10м и более под заказ  </a:t>
            </a:r>
            <a:endParaRPr lang="uk-UA" sz="1400" i="1">
              <a:latin typeface="Calibri" pitchFamily="34" charset="0"/>
              <a:ea typeface="Open Sans Extrabold"/>
              <a:cs typeface="Open Sans Extrabold"/>
            </a:endParaRPr>
          </a:p>
        </p:txBody>
      </p:sp>
      <p:pic>
        <p:nvPicPr>
          <p:cNvPr id="24592" name="Picture 20" descr="Адаптер оптический SC/PC дуплекс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84438" y="4273550"/>
            <a:ext cx="203200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3" name="Прямоугольник 16"/>
          <p:cNvSpPr>
            <a:spLocks noChangeArrowheads="1"/>
          </p:cNvSpPr>
          <p:nvPr/>
        </p:nvSpPr>
        <p:spPr bwMode="auto">
          <a:xfrm>
            <a:off x="6804025" y="3667125"/>
            <a:ext cx="1800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фаст коннектор</a:t>
            </a:r>
            <a:endParaRPr lang="uk-UA" sz="1600" b="1"/>
          </a:p>
        </p:txBody>
      </p:sp>
      <p:sp>
        <p:nvSpPr>
          <p:cNvPr id="24594" name="Прямоугольник 17"/>
          <p:cNvSpPr>
            <a:spLocks noChangeArrowheads="1"/>
          </p:cNvSpPr>
          <p:nvPr/>
        </p:nvSpPr>
        <p:spPr bwMode="auto">
          <a:xfrm>
            <a:off x="4211638" y="6308725"/>
            <a:ext cx="2016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гильзы 40,60мм</a:t>
            </a:r>
            <a:endParaRPr lang="uk-UA" sz="1600"/>
          </a:p>
        </p:txBody>
      </p:sp>
      <p:sp>
        <p:nvSpPr>
          <p:cNvPr id="24595" name="Прямоугольник 19"/>
          <p:cNvSpPr>
            <a:spLocks noChangeArrowheads="1"/>
          </p:cNvSpPr>
          <p:nvPr/>
        </p:nvSpPr>
        <p:spPr bwMode="auto">
          <a:xfrm>
            <a:off x="611188" y="6361113"/>
            <a:ext cx="1368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SC/</a:t>
            </a:r>
            <a:r>
              <a:rPr lang="ru-RU" sz="1400"/>
              <a:t>АР</a:t>
            </a:r>
            <a:r>
              <a:rPr lang="en-US" sz="1400"/>
              <a:t>C</a:t>
            </a:r>
            <a:endParaRPr lang="uk-UA" sz="1400"/>
          </a:p>
        </p:txBody>
      </p:sp>
      <p:sp>
        <p:nvSpPr>
          <p:cNvPr id="24596" name="Прямоугольник 20"/>
          <p:cNvSpPr>
            <a:spLocks noChangeArrowheads="1"/>
          </p:cNvSpPr>
          <p:nvPr/>
        </p:nvSpPr>
        <p:spPr bwMode="auto">
          <a:xfrm>
            <a:off x="1042988" y="3810000"/>
            <a:ext cx="26654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адаптеры оптические</a:t>
            </a:r>
            <a:endParaRPr lang="uk-UA" sz="1600" b="1"/>
          </a:p>
        </p:txBody>
      </p:sp>
      <p:sp>
        <p:nvSpPr>
          <p:cNvPr id="24597" name="Прямоугольник 21"/>
          <p:cNvSpPr>
            <a:spLocks noChangeArrowheads="1"/>
          </p:cNvSpPr>
          <p:nvPr/>
        </p:nvSpPr>
        <p:spPr bwMode="auto">
          <a:xfrm>
            <a:off x="1116013" y="5065713"/>
            <a:ext cx="32400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SC/UPC</a:t>
            </a:r>
            <a:r>
              <a:rPr lang="uk-UA" sz="1400"/>
              <a:t>                   </a:t>
            </a:r>
            <a:r>
              <a:rPr lang="en-US" sz="1400"/>
              <a:t>SC/UPC</a:t>
            </a:r>
            <a:r>
              <a:rPr lang="uk-UA" sz="1400"/>
              <a:t> дуплекс</a:t>
            </a:r>
          </a:p>
        </p:txBody>
      </p:sp>
      <p:sp>
        <p:nvSpPr>
          <p:cNvPr id="24598" name="Прямоугольник 22"/>
          <p:cNvSpPr>
            <a:spLocks noChangeArrowheads="1"/>
          </p:cNvSpPr>
          <p:nvPr/>
        </p:nvSpPr>
        <p:spPr bwMode="auto">
          <a:xfrm>
            <a:off x="2411413" y="6434138"/>
            <a:ext cx="865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FC/UPC</a:t>
            </a:r>
            <a:endParaRPr lang="uk-UA" sz="1400"/>
          </a:p>
        </p:txBody>
      </p:sp>
      <p:sp>
        <p:nvSpPr>
          <p:cNvPr id="24599" name="Прямоугольник 23"/>
          <p:cNvSpPr>
            <a:spLocks noChangeArrowheads="1"/>
          </p:cNvSpPr>
          <p:nvPr/>
        </p:nvSpPr>
        <p:spPr bwMode="auto">
          <a:xfrm>
            <a:off x="7164388" y="5718175"/>
            <a:ext cx="86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SC/UPC</a:t>
            </a:r>
            <a:endParaRPr lang="uk-UA" sz="1400"/>
          </a:p>
        </p:txBody>
      </p:sp>
      <p:pic>
        <p:nvPicPr>
          <p:cNvPr id="24600" name="Picture 2" descr="D:\Мортелеком\КАТАЛОГ\коннектор\фаст коннектор для сварки\SC UPC fast connector 0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84888" y="1193800"/>
            <a:ext cx="2722562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01" name="Прямоугольник 24"/>
          <p:cNvSpPr>
            <a:spLocks noChangeArrowheads="1"/>
          </p:cNvSpPr>
          <p:nvPr/>
        </p:nvSpPr>
        <p:spPr bwMode="auto">
          <a:xfrm>
            <a:off x="5940425" y="765175"/>
            <a:ext cx="3203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Коннектор для сварочного аппарата </a:t>
            </a:r>
            <a:r>
              <a:rPr lang="en-US" sz="1600" b="1"/>
              <a:t>FiberFox </a:t>
            </a:r>
            <a:endParaRPr lang="uk-UA" sz="1600" b="1"/>
          </a:p>
        </p:txBody>
      </p:sp>
      <p:sp>
        <p:nvSpPr>
          <p:cNvPr id="24602" name="Прямоугольник 25"/>
          <p:cNvSpPr>
            <a:spLocks noChangeArrowheads="1"/>
          </p:cNvSpPr>
          <p:nvPr/>
        </p:nvSpPr>
        <p:spPr bwMode="auto">
          <a:xfrm>
            <a:off x="8027988" y="1770063"/>
            <a:ext cx="86518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SC/UPC</a:t>
            </a:r>
            <a:endParaRPr lang="uk-UA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Documents and Settings\Alexander\Рабочий стол\доки 1С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6126163"/>
            <a:ext cx="219551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http://mtk.com.ua/images/catalog/upload/1478274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9975" y="69215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84284">
            <a:off x="3595688" y="3522663"/>
            <a:ext cx="1760537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940000">
            <a:off x="611982" y="3756819"/>
            <a:ext cx="1587500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228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458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5607" name="Picture 7" descr="C:\Users\NAS\Desktop\optic\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8463" y="333375"/>
            <a:ext cx="23161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2" descr="C:\Users\NAS\Desktop\Пассив\13830460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113" y="1052513"/>
            <a:ext cx="25177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3" descr="C:\Users\NAS\Desktop\Пассив\138132693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4550" y="3609975"/>
            <a:ext cx="27511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Прямоугольник 11"/>
          <p:cNvSpPr>
            <a:spLocks noChangeArrowheads="1"/>
          </p:cNvSpPr>
          <p:nvPr/>
        </p:nvSpPr>
        <p:spPr bwMode="auto">
          <a:xfrm>
            <a:off x="755650" y="2905125"/>
            <a:ext cx="1944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c</a:t>
            </a:r>
            <a:r>
              <a:rPr lang="ru-RU" sz="1400"/>
              <a:t>триппер </a:t>
            </a:r>
            <a:r>
              <a:rPr lang="en-US" sz="1400"/>
              <a:t>mini DC-12</a:t>
            </a:r>
            <a:endParaRPr lang="uk-UA" sz="1400"/>
          </a:p>
        </p:txBody>
      </p:sp>
      <p:sp>
        <p:nvSpPr>
          <p:cNvPr id="25611" name="Прямоугольник 14"/>
          <p:cNvSpPr>
            <a:spLocks noChangeArrowheads="1"/>
          </p:cNvSpPr>
          <p:nvPr/>
        </p:nvSpPr>
        <p:spPr bwMode="auto">
          <a:xfrm>
            <a:off x="179388" y="5384800"/>
            <a:ext cx="309721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ACS: </a:t>
            </a:r>
          </a:p>
          <a:p>
            <a:r>
              <a:rPr lang="ru-RU" sz="1400"/>
              <a:t>для продольной резки </a:t>
            </a:r>
          </a:p>
          <a:p>
            <a:r>
              <a:rPr lang="ru-RU" sz="1400"/>
              <a:t>бронированной оболочки кабеля</a:t>
            </a:r>
            <a:endParaRPr lang="uk-UA" sz="1400"/>
          </a:p>
        </p:txBody>
      </p:sp>
      <p:sp>
        <p:nvSpPr>
          <p:cNvPr id="25612" name="Прямоугольник 15"/>
          <p:cNvSpPr>
            <a:spLocks noChangeArrowheads="1"/>
          </p:cNvSpPr>
          <p:nvPr/>
        </p:nvSpPr>
        <p:spPr bwMode="auto">
          <a:xfrm>
            <a:off x="6372225" y="5600700"/>
            <a:ext cx="23764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микроскоп </a:t>
            </a:r>
          </a:p>
          <a:p>
            <a:r>
              <a:rPr lang="en-US" sz="1400"/>
              <a:t>Fiber Optic Inspection 400x</a:t>
            </a:r>
            <a:endParaRPr lang="uk-UA" sz="1400"/>
          </a:p>
        </p:txBody>
      </p:sp>
      <p:sp>
        <p:nvSpPr>
          <p:cNvPr id="25613" name="Прямоугольник 16"/>
          <p:cNvSpPr>
            <a:spLocks noChangeArrowheads="1"/>
          </p:cNvSpPr>
          <p:nvPr/>
        </p:nvSpPr>
        <p:spPr bwMode="auto">
          <a:xfrm>
            <a:off x="3132138" y="5384800"/>
            <a:ext cx="30956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FDS </a:t>
            </a:r>
          </a:p>
          <a:p>
            <a:r>
              <a:rPr lang="ru-RU" sz="1400"/>
              <a:t>для продольной резки оболочки и буферной трубки оптического</a:t>
            </a:r>
            <a:r>
              <a:rPr lang="en-US" sz="1400"/>
              <a:t> </a:t>
            </a:r>
            <a:r>
              <a:rPr lang="ru-RU" sz="1400"/>
              <a:t>кабеля</a:t>
            </a:r>
            <a:endParaRPr lang="uk-UA" sz="1400"/>
          </a:p>
        </p:txBody>
      </p:sp>
      <p:sp>
        <p:nvSpPr>
          <p:cNvPr id="25614" name="Прямоугольник 17"/>
          <p:cNvSpPr>
            <a:spLocks noChangeArrowheads="1"/>
          </p:cNvSpPr>
          <p:nvPr/>
        </p:nvSpPr>
        <p:spPr bwMode="auto">
          <a:xfrm>
            <a:off x="3095625" y="2708275"/>
            <a:ext cx="30956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MK01DA  </a:t>
            </a:r>
          </a:p>
          <a:p>
            <a:r>
              <a:rPr lang="ru-RU" sz="1400"/>
              <a:t>для снятия внешних оболочек круглого кабеля</a:t>
            </a:r>
            <a:endParaRPr lang="uk-UA" sz="1400"/>
          </a:p>
        </p:txBody>
      </p:sp>
      <p:sp>
        <p:nvSpPr>
          <p:cNvPr id="25615" name="Прямоугольник 1"/>
          <p:cNvSpPr>
            <a:spLocks noChangeArrowheads="1"/>
          </p:cNvSpPr>
          <p:nvPr/>
        </p:nvSpPr>
        <p:spPr bwMode="auto">
          <a:xfrm>
            <a:off x="2303463" y="107950"/>
            <a:ext cx="4537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Инструмент</a:t>
            </a:r>
            <a:r>
              <a:rPr lang="en-US" sz="3200"/>
              <a:t> Ripley</a:t>
            </a:r>
          </a:p>
        </p:txBody>
      </p:sp>
      <p:sp>
        <p:nvSpPr>
          <p:cNvPr id="25616" name="Прямоугольник 19"/>
          <p:cNvSpPr>
            <a:spLocks noChangeArrowheads="1"/>
          </p:cNvSpPr>
          <p:nvPr/>
        </p:nvSpPr>
        <p:spPr bwMode="auto">
          <a:xfrm>
            <a:off x="6084888" y="2762250"/>
            <a:ext cx="30956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AJS </a:t>
            </a:r>
          </a:p>
          <a:p>
            <a:r>
              <a:rPr lang="ru-RU" sz="1400"/>
              <a:t>для продольной и поперечной резки бронированных оболочек кабеля.</a:t>
            </a:r>
            <a:endParaRPr lang="uk-UA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0" descr="C:\Documents and Settings\Alexander\Рабочий стол\доки 1С\П3 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2924175"/>
            <a:ext cx="8286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10" descr="http://mtk.com.ua/data/images/IMG_9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663" y="1563688"/>
            <a:ext cx="19748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323850" y="836613"/>
            <a:ext cx="4032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ea typeface="Calibri" pitchFamily="34" charset="0"/>
                <a:cs typeface="Times New Roman" pitchFamily="18" charset="0"/>
              </a:rPr>
              <a:t>Клиновые и поддерживающие зажимы</a:t>
            </a:r>
            <a:endParaRPr lang="uk-UA" sz="16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ea typeface="Calibri" pitchFamily="34" charset="0"/>
                <a:cs typeface="Times New Roman" pitchFamily="18" charset="0"/>
              </a:rPr>
              <a:t>   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463" y="190500"/>
            <a:ext cx="8891587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200"/>
              <a:t>Аксессуары для подвеса и крепления кабеля</a:t>
            </a:r>
            <a:endParaRPr lang="uk-UA" sz="3200"/>
          </a:p>
          <a:p>
            <a:pPr algn="ctr"/>
            <a:endParaRPr lang="uk-UA" sz="3200" i="1">
              <a:solidFill>
                <a:srgbClr val="595959"/>
              </a:solidFill>
            </a:endParaRPr>
          </a:p>
        </p:txBody>
      </p:sp>
      <p:pic>
        <p:nvPicPr>
          <p:cNvPr id="26630" name="Picture 2" descr="E:\буклет\IMG_92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3313" y="1341438"/>
            <a:ext cx="22701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4" descr="E:\буклет\k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998316">
            <a:off x="178595" y="3164681"/>
            <a:ext cx="126206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2" descr="&amp;Kcy;&amp;rcy;&amp;yucy;&amp;kcy; &amp;Kcy;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3982359">
            <a:off x="4298156" y="5095082"/>
            <a:ext cx="1420813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6" descr="http://mtk.com.ua/images/catalog/upload/14885348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1807752">
            <a:off x="2325688" y="5391150"/>
            <a:ext cx="11588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8" descr="&amp;Kcy;&amp;rcy;&amp;yucy;&amp;kcy; &amp;dcy;&amp;lcy;&amp;yacy; &amp;ocy;&amp;pcy;&amp;ocy;&amp;rcy; &amp;Kcy;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222246">
            <a:off x="518319" y="5207794"/>
            <a:ext cx="1011237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Rectangle 4"/>
          <p:cNvSpPr>
            <a:spLocks noChangeArrowheads="1"/>
          </p:cNvSpPr>
          <p:nvPr/>
        </p:nvSpPr>
        <p:spPr bwMode="auto">
          <a:xfrm>
            <a:off x="250825" y="4868863"/>
            <a:ext cx="936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ea typeface="Calibri" pitchFamily="34" charset="0"/>
                <a:cs typeface="Times New Roman" pitchFamily="18" charset="0"/>
              </a:rPr>
              <a:t>крюки</a:t>
            </a:r>
            <a:endParaRPr lang="uk-UA" sz="16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636" name="Прямоугольник 15"/>
          <p:cNvSpPr>
            <a:spLocks noChangeArrowheads="1"/>
          </p:cNvSpPr>
          <p:nvPr/>
        </p:nvSpPr>
        <p:spPr bwMode="auto">
          <a:xfrm>
            <a:off x="755650" y="6381750"/>
            <a:ext cx="503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К08</a:t>
            </a:r>
            <a:endParaRPr lang="uk-UA" sz="1400"/>
          </a:p>
        </p:txBody>
      </p:sp>
      <p:sp>
        <p:nvSpPr>
          <p:cNvPr id="26637" name="Прямоугольник 16"/>
          <p:cNvSpPr>
            <a:spLocks noChangeArrowheads="1"/>
          </p:cNvSpPr>
          <p:nvPr/>
        </p:nvSpPr>
        <p:spPr bwMode="auto">
          <a:xfrm>
            <a:off x="2700338" y="6381750"/>
            <a:ext cx="719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КП10</a:t>
            </a:r>
            <a:endParaRPr lang="uk-UA" sz="1400"/>
          </a:p>
        </p:txBody>
      </p:sp>
      <p:sp>
        <p:nvSpPr>
          <p:cNvPr id="26638" name="Прямоугольник 17"/>
          <p:cNvSpPr>
            <a:spLocks noChangeArrowheads="1"/>
          </p:cNvSpPr>
          <p:nvPr/>
        </p:nvSpPr>
        <p:spPr bwMode="auto">
          <a:xfrm>
            <a:off x="4500563" y="6381750"/>
            <a:ext cx="5032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К12</a:t>
            </a:r>
            <a:endParaRPr lang="uk-UA" sz="1400"/>
          </a:p>
        </p:txBody>
      </p:sp>
      <p:pic>
        <p:nvPicPr>
          <p:cNvPr id="26639" name="Picture 12" descr="&amp;Kcy;&amp;lcy;&amp;icy;&amp;ncy;&amp;ocy;&amp;vcy;&amp;ocy;&amp;jcy; &amp;zcy;&amp;acy;&amp;zhcy;&amp;icy;&amp;mcy; &amp;Ncy;0 (&amp;kcy;&amp;acy;&amp;bcy;&amp;iecy;&amp;lcy;&amp;icy; 8-14 &amp;mcy;&amp;mcy;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825" y="1268413"/>
            <a:ext cx="1905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14" descr="&amp;Zcy;&amp;acy;&amp;zhcy;&amp;icy;&amp;mcy; &amp;ncy;&amp;acy;&amp;tcy;&amp;yacy;&amp;zhcy;&amp;ncy;&amp;ocy;&amp;jcy; ASM-7 &amp;dcy;&amp;lcy;&amp;yacy; &amp;kcy;&amp;acy;&amp;bcy;&amp;iecy;&amp;lcy;&amp;yacy; &amp;tcy;&amp;icy;&amp;pcy;&amp;acy; ''8'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6600" y="3068638"/>
            <a:ext cx="18002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1" name="Прямоугольник 21"/>
          <p:cNvSpPr>
            <a:spLocks noChangeArrowheads="1"/>
          </p:cNvSpPr>
          <p:nvPr/>
        </p:nvSpPr>
        <p:spPr bwMode="auto">
          <a:xfrm>
            <a:off x="1042988" y="2276475"/>
            <a:ext cx="5762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Н15</a:t>
            </a:r>
            <a:endParaRPr lang="uk-UA" sz="1400"/>
          </a:p>
        </p:txBody>
      </p:sp>
      <p:sp>
        <p:nvSpPr>
          <p:cNvPr id="26642" name="Прямоугольник 22"/>
          <p:cNvSpPr>
            <a:spLocks noChangeArrowheads="1"/>
          </p:cNvSpPr>
          <p:nvPr/>
        </p:nvSpPr>
        <p:spPr bwMode="auto">
          <a:xfrm>
            <a:off x="3132138" y="2276475"/>
            <a:ext cx="5762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Н3</a:t>
            </a:r>
            <a:endParaRPr lang="uk-UA" sz="1400"/>
          </a:p>
        </p:txBody>
      </p:sp>
      <p:sp>
        <p:nvSpPr>
          <p:cNvPr id="26643" name="Прямоугольник 23"/>
          <p:cNvSpPr>
            <a:spLocks noChangeArrowheads="1"/>
          </p:cNvSpPr>
          <p:nvPr/>
        </p:nvSpPr>
        <p:spPr bwMode="auto">
          <a:xfrm>
            <a:off x="5364163" y="2276475"/>
            <a:ext cx="5762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Н0</a:t>
            </a:r>
            <a:endParaRPr lang="uk-UA" sz="1400"/>
          </a:p>
        </p:txBody>
      </p:sp>
      <p:sp>
        <p:nvSpPr>
          <p:cNvPr id="26644" name="Прямоугольник 24"/>
          <p:cNvSpPr>
            <a:spLocks noChangeArrowheads="1"/>
          </p:cNvSpPr>
          <p:nvPr/>
        </p:nvSpPr>
        <p:spPr bwMode="auto">
          <a:xfrm>
            <a:off x="3851275" y="4076700"/>
            <a:ext cx="865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ASM-7</a:t>
            </a:r>
            <a:endParaRPr lang="uk-UA" sz="1400"/>
          </a:p>
        </p:txBody>
      </p:sp>
      <p:sp>
        <p:nvSpPr>
          <p:cNvPr id="26645" name="Прямоугольник 25"/>
          <p:cNvSpPr>
            <a:spLocks noChangeArrowheads="1"/>
          </p:cNvSpPr>
          <p:nvPr/>
        </p:nvSpPr>
        <p:spPr bwMode="auto">
          <a:xfrm>
            <a:off x="1908175" y="4076700"/>
            <a:ext cx="576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П3</a:t>
            </a:r>
            <a:endParaRPr lang="uk-UA" sz="1400"/>
          </a:p>
        </p:txBody>
      </p:sp>
      <p:sp>
        <p:nvSpPr>
          <p:cNvPr id="26646" name="Rectangle 4"/>
          <p:cNvSpPr>
            <a:spLocks noChangeArrowheads="1"/>
          </p:cNvSpPr>
          <p:nvPr/>
        </p:nvSpPr>
        <p:spPr bwMode="auto">
          <a:xfrm>
            <a:off x="5111750" y="3573463"/>
            <a:ext cx="4032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ea typeface="Calibri" pitchFamily="34" charset="0"/>
                <a:cs typeface="Times New Roman" pitchFamily="18" charset="0"/>
              </a:rPr>
              <a:t>кронштейн организации запаса кабеля</a:t>
            </a:r>
            <a:endParaRPr lang="uk-UA" sz="16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6647" name="Picture 17" descr="&amp;Kcy;&amp;lcy;&amp;icy;&amp;ncy;&amp;ocy;&amp;vcy;&amp;ocy;&amp;jcy; &amp;zcy;&amp;acy;&amp;zhcy;&amp;icy;&amp;mcy; &amp;Ncy;11 &amp;dcy;&amp;lcy;&amp;yacy; &amp;kcy;&amp;acy;&amp;bcy;&amp;iecy;&amp;lcy;&amp;yacy; &amp;tcy;&amp;icy;&amp;pcy;&amp;acy; ''8'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08850" y="1268413"/>
            <a:ext cx="11064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8" name="Прямоугольник 29"/>
          <p:cNvSpPr>
            <a:spLocks noChangeArrowheads="1"/>
          </p:cNvSpPr>
          <p:nvPr/>
        </p:nvSpPr>
        <p:spPr bwMode="auto">
          <a:xfrm>
            <a:off x="8459788" y="2276475"/>
            <a:ext cx="5762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Н11</a:t>
            </a:r>
            <a:endParaRPr lang="uk-UA" sz="1400"/>
          </a:p>
        </p:txBody>
      </p:sp>
      <p:sp>
        <p:nvSpPr>
          <p:cNvPr id="26649" name="Прямоугольник 32"/>
          <p:cNvSpPr>
            <a:spLocks noChangeArrowheads="1"/>
          </p:cNvSpPr>
          <p:nvPr/>
        </p:nvSpPr>
        <p:spPr bwMode="auto">
          <a:xfrm>
            <a:off x="323850" y="4076700"/>
            <a:ext cx="1008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ЗПп 5/50</a:t>
            </a:r>
            <a:endParaRPr lang="uk-UA" sz="1400"/>
          </a:p>
        </p:txBody>
      </p:sp>
      <p:pic>
        <p:nvPicPr>
          <p:cNvPr id="26650" name="Picture 2" descr="C:\Documents and Settings\Alexander\Рабочий стол\доки 1С\147247403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80063" y="4076700"/>
            <a:ext cx="3287712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1" name="Picture 2" descr="C:\Documents and Settings\Alexander\Рабочий стол\доки 1С\LOGO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48488" y="6126163"/>
            <a:ext cx="219551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Documents and Settings\Alexander\Рабочий стол\доки 1С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6126163"/>
            <a:ext cx="219551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3300413"/>
            <a:ext cx="55880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539750" y="1073150"/>
            <a:ext cx="24479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/>
              <a:t>скрепы </a:t>
            </a:r>
            <a:r>
              <a:rPr lang="en-US" sz="1600"/>
              <a:t>BC-20</a:t>
            </a:r>
            <a:endParaRPr lang="uk-UA" sz="1600"/>
          </a:p>
          <a:p>
            <a:r>
              <a:rPr lang="ru-RU" sz="1600"/>
              <a:t>нержавеющая сталь </a:t>
            </a:r>
            <a:endParaRPr lang="uk-UA" sz="1600"/>
          </a:p>
          <a:p>
            <a:pPr eaLnBrk="0" hangingPunct="0"/>
            <a:endParaRPr lang="uk-UA" sz="1600"/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ea typeface="Calibri" pitchFamily="34" charset="0"/>
                <a:cs typeface="Times New Roman" pitchFamily="18" charset="0"/>
              </a:rPr>
              <a:t>   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7653" name="Picture 2" descr="http://mtk.com.ua/images/catalog/upload/14946636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1844675"/>
            <a:ext cx="2232025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3" descr="C:\Documents and Settings\Alexander\Рабочий стол\доки 1С\лента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1700213"/>
            <a:ext cx="2160587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4463" y="190500"/>
            <a:ext cx="8891587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200"/>
              <a:t>Аксессуары для подвеса и крепления кабеля</a:t>
            </a:r>
            <a:endParaRPr lang="uk-UA" sz="3200"/>
          </a:p>
          <a:p>
            <a:pPr algn="ctr"/>
            <a:endParaRPr lang="uk-UA" sz="3200" i="1">
              <a:solidFill>
                <a:srgbClr val="595959"/>
              </a:solidFill>
            </a:endParaRPr>
          </a:p>
        </p:txBody>
      </p:sp>
      <p:sp>
        <p:nvSpPr>
          <p:cNvPr id="27656" name="Rectangle 4"/>
          <p:cNvSpPr>
            <a:spLocks noChangeArrowheads="1"/>
          </p:cNvSpPr>
          <p:nvPr/>
        </p:nvSpPr>
        <p:spPr bwMode="auto">
          <a:xfrm>
            <a:off x="3995738" y="5805488"/>
            <a:ext cx="4321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/>
              <a:t>Инструмент для натяжения стальных лент ENSTO CT-42</a:t>
            </a:r>
            <a:endParaRPr lang="uk-UA" sz="1600"/>
          </a:p>
        </p:txBody>
      </p:sp>
      <p:sp>
        <p:nvSpPr>
          <p:cNvPr id="27657" name="Rectangle 4"/>
          <p:cNvSpPr>
            <a:spLocks noChangeArrowheads="1"/>
          </p:cNvSpPr>
          <p:nvPr/>
        </p:nvSpPr>
        <p:spPr bwMode="auto">
          <a:xfrm>
            <a:off x="5219700" y="1052513"/>
            <a:ext cx="39243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/>
              <a:t>лента бандажная нержавеющая сталь</a:t>
            </a:r>
          </a:p>
          <a:p>
            <a:r>
              <a:rPr lang="ru-RU" sz="1600"/>
              <a:t> 20х0,7мм</a:t>
            </a:r>
            <a:endParaRPr lang="uk-UA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 bwMode="auto">
          <a:xfrm>
            <a:off x="4716463" y="5130800"/>
            <a:ext cx="439261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dirty="0" err="1"/>
              <a:t>Фиськов</a:t>
            </a:r>
            <a:r>
              <a:rPr lang="ru-RU" sz="1600" dirty="0"/>
              <a:t> Александр </a:t>
            </a:r>
            <a:br>
              <a:rPr lang="ru-RU" sz="1600" dirty="0"/>
            </a:br>
            <a:r>
              <a:rPr lang="ru-RU" sz="1600" dirty="0"/>
              <a:t>руководитель направления ВОЛС </a:t>
            </a:r>
            <a:br>
              <a:rPr lang="ru-RU" sz="1600" dirty="0"/>
            </a:br>
            <a:r>
              <a:rPr lang="ru-RU" sz="1600" dirty="0"/>
              <a:t>063-8547260,097-1959812 </a:t>
            </a:r>
            <a:r>
              <a:rPr lang="ru-RU" sz="1600" dirty="0" err="1">
                <a:hlinkClick r:id="rId2"/>
              </a:rPr>
              <a:t>af@mtk.com.ua</a:t>
            </a:r>
            <a:r>
              <a:rPr lang="ru-RU" sz="1600" dirty="0"/>
              <a:t> </a:t>
            </a:r>
            <a:br>
              <a:rPr lang="ru-RU" sz="1600" dirty="0"/>
            </a:br>
            <a:r>
              <a:rPr lang="ru-RU" sz="1600" dirty="0"/>
              <a:t>048/073/068/066-7774447</a:t>
            </a:r>
            <a:br>
              <a:rPr lang="ru-RU" sz="1600" dirty="0"/>
            </a:br>
            <a:r>
              <a:rPr lang="ru-RU" sz="1600" dirty="0" err="1">
                <a:hlinkClick r:id="rId3"/>
              </a:rPr>
              <a:t>www.mtk.com.ua</a:t>
            </a:r>
            <a:endParaRPr lang="ru-RU" sz="1600" dirty="0">
              <a:latin typeface="+mj-lt"/>
              <a:ea typeface="+mj-ea"/>
              <a:cs typeface="+mj-cs"/>
            </a:endParaRPr>
          </a:p>
        </p:txBody>
      </p:sp>
      <p:sp>
        <p:nvSpPr>
          <p:cNvPr id="28675" name="Rectangle 4"/>
          <p:cNvSpPr>
            <a:spLocks/>
          </p:cNvSpPr>
          <p:nvPr/>
        </p:nvSpPr>
        <p:spPr bwMode="auto">
          <a:xfrm>
            <a:off x="900113" y="2420938"/>
            <a:ext cx="71929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5000">
                <a:latin typeface="Calibri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E:\TimeCapsul\Кабельный каталог\oca-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6165850"/>
            <a:ext cx="29003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4"/>
          <p:cNvSpPr>
            <a:spLocks noChangeArrowheads="1"/>
          </p:cNvSpPr>
          <p:nvPr/>
        </p:nvSpPr>
        <p:spPr bwMode="auto">
          <a:xfrm>
            <a:off x="1331913" y="520700"/>
            <a:ext cx="59769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/>
              <a:t>самонесущие </a:t>
            </a:r>
            <a:r>
              <a:rPr lang="ru-RU" sz="2000">
                <a:ea typeface="Open Sans Extrabold"/>
                <a:cs typeface="Open Sans Extrabold"/>
              </a:rPr>
              <a:t>диэлектрические 1-96 вол </a:t>
            </a:r>
            <a:r>
              <a:rPr lang="en-US" sz="2000">
                <a:ea typeface="Open Sans Extrabold"/>
                <a:cs typeface="Open Sans Extrabold"/>
              </a:rPr>
              <a:t>(G</a:t>
            </a:r>
            <a:r>
              <a:rPr lang="ru-RU" sz="2000">
                <a:ea typeface="Open Sans Extrabold"/>
                <a:cs typeface="Open Sans Extrabold"/>
              </a:rPr>
              <a:t>.</a:t>
            </a:r>
            <a:r>
              <a:rPr lang="en-US" sz="2000">
                <a:ea typeface="Open Sans Extrabold"/>
                <a:cs typeface="Open Sans Extrabold"/>
              </a:rPr>
              <a:t>652)</a:t>
            </a:r>
            <a:endParaRPr lang="uk-UA" sz="2000">
              <a:ea typeface="Open Sans Extrabold"/>
              <a:cs typeface="Open Sans Extrabold"/>
            </a:endParaRPr>
          </a:p>
        </p:txBody>
      </p:sp>
      <p:pic>
        <p:nvPicPr>
          <p:cNvPr id="16387" name="Picture 2" descr="E:\TimeCapsul\Кабельный каталог\oca-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0" y="1125538"/>
            <a:ext cx="290195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E:\TimeCapsul\Кабельный каталог\кабели\oca-ut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174750"/>
            <a:ext cx="2960688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 descr="C:\Users\NAS\Desktop\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2133600"/>
            <a:ext cx="374491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" descr="E:\TimeCapsul\Кабельный каталог\кабели\oca-lt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988" y="2060575"/>
            <a:ext cx="3595687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Прямоугольник 14"/>
          <p:cNvSpPr>
            <a:spLocks noChangeArrowheads="1"/>
          </p:cNvSpPr>
          <p:nvPr/>
        </p:nvSpPr>
        <p:spPr bwMode="auto">
          <a:xfrm>
            <a:off x="1368425" y="2852738"/>
            <a:ext cx="5219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>
                <a:ea typeface="Open Sans Extrabold"/>
                <a:cs typeface="Open Sans Extrabold"/>
              </a:rPr>
              <a:t>бронированные кабели 4-48 вол </a:t>
            </a:r>
            <a:r>
              <a:rPr lang="en-US" sz="2000">
                <a:ea typeface="Open Sans Extrabold"/>
                <a:cs typeface="Open Sans Extrabold"/>
              </a:rPr>
              <a:t> (G</a:t>
            </a:r>
            <a:r>
              <a:rPr lang="ru-RU" sz="2000">
                <a:ea typeface="Open Sans Extrabold"/>
                <a:cs typeface="Open Sans Extrabold"/>
              </a:rPr>
              <a:t>.</a:t>
            </a:r>
            <a:r>
              <a:rPr lang="en-US" sz="2000">
                <a:ea typeface="Open Sans Extrabold"/>
                <a:cs typeface="Open Sans Extrabold"/>
              </a:rPr>
              <a:t>652)</a:t>
            </a:r>
            <a:endParaRPr lang="uk-UA" sz="2000">
              <a:ea typeface="Open Sans Extrabold"/>
              <a:cs typeface="Open Sans Extrabold"/>
            </a:endParaRPr>
          </a:p>
        </p:txBody>
      </p:sp>
      <p:pic>
        <p:nvPicPr>
          <p:cNvPr id="16392" name="Picture 3" descr="E:\TimeCapsul\Кабельный каталог\кабели\ocg-u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850" y="3665538"/>
            <a:ext cx="3235325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2" descr="E:\TimeCapsul\Кабельный каталог\кабели\ocg-l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3800" y="3573463"/>
            <a:ext cx="344963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2" descr="E:\TimeCapsul\Кабельный каталог\кабели\ftth-w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5025" y="5211763"/>
            <a:ext cx="2728913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2" descr="E:\TimeCapsul\Кабельный каталог\кабели\ftth-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825" y="5137150"/>
            <a:ext cx="27352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Прямоугольник 19"/>
          <p:cNvSpPr>
            <a:spLocks noChangeArrowheads="1"/>
          </p:cNvSpPr>
          <p:nvPr/>
        </p:nvSpPr>
        <p:spPr bwMode="auto">
          <a:xfrm>
            <a:off x="1295400" y="4449763"/>
            <a:ext cx="6084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>
                <a:ea typeface="Open Sans Extrabold"/>
                <a:cs typeface="Open Sans Extrabold"/>
              </a:rPr>
              <a:t>абонентские 1-2 вол: </a:t>
            </a:r>
            <a:r>
              <a:rPr lang="en-US" sz="2000">
                <a:ea typeface="Open Sans Extrabold"/>
                <a:cs typeface="Open Sans Extrabold"/>
              </a:rPr>
              <a:t>FTTH (G</a:t>
            </a:r>
            <a:r>
              <a:rPr lang="ru-RU" sz="2000">
                <a:ea typeface="Open Sans Extrabold"/>
                <a:cs typeface="Open Sans Extrabold"/>
              </a:rPr>
              <a:t>.</a:t>
            </a:r>
            <a:r>
              <a:rPr lang="en-US" sz="2000">
                <a:ea typeface="Open Sans Extrabold"/>
                <a:cs typeface="Open Sans Extrabold"/>
              </a:rPr>
              <a:t>657)</a:t>
            </a:r>
            <a:r>
              <a:rPr lang="ru-RU" sz="2000">
                <a:ea typeface="Open Sans Extrabold"/>
                <a:cs typeface="Open Sans Extrabold"/>
              </a:rPr>
              <a:t>, самонесущий</a:t>
            </a:r>
            <a:endParaRPr lang="uk-UA" sz="2000">
              <a:ea typeface="Open Sans Extrabold"/>
              <a:cs typeface="Open Sans Extrabold"/>
            </a:endParaRPr>
          </a:p>
        </p:txBody>
      </p:sp>
      <p:sp>
        <p:nvSpPr>
          <p:cNvPr id="16397" name="TextBox 20"/>
          <p:cNvSpPr txBox="1">
            <a:spLocks noChangeArrowheads="1"/>
          </p:cNvSpPr>
          <p:nvPr/>
        </p:nvSpPr>
        <p:spPr bwMode="auto">
          <a:xfrm>
            <a:off x="1096963" y="0"/>
            <a:ext cx="7004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Кабели оптические </a:t>
            </a:r>
            <a:r>
              <a:rPr lang="en-US" sz="3200"/>
              <a:t>TM INFOCORD</a:t>
            </a:r>
            <a:r>
              <a:rPr lang="uk-UA" sz="3200"/>
              <a:t> </a:t>
            </a:r>
          </a:p>
        </p:txBody>
      </p:sp>
      <p:pic>
        <p:nvPicPr>
          <p:cNvPr id="16398" name="Picture 2" descr="C:\Documents and Settings\Alexander\Рабочий стол\доки 1С\LOG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488" y="6126163"/>
            <a:ext cx="219551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"/>
          <p:cNvSpPr>
            <a:spLocks noChangeArrowheads="1"/>
          </p:cNvSpPr>
          <p:nvPr/>
        </p:nvSpPr>
        <p:spPr bwMode="auto">
          <a:xfrm>
            <a:off x="358775" y="260350"/>
            <a:ext cx="8424863" cy="316865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АКЦИОННОЕ ПРЕДЛОЖЕНИЕ</a:t>
            </a:r>
            <a:br>
              <a:rPr lang="ru-RU" sz="4000" smtClean="0"/>
            </a:br>
            <a:r>
              <a:rPr lang="ru-RU" sz="4000" smtClean="0"/>
              <a:t>   </a:t>
            </a:r>
          </a:p>
        </p:txBody>
      </p:sp>
      <p:sp>
        <p:nvSpPr>
          <p:cNvPr id="17411" name="Rectangle 4"/>
          <p:cNvSpPr>
            <a:spLocks/>
          </p:cNvSpPr>
          <p:nvPr/>
        </p:nvSpPr>
        <p:spPr bwMode="auto">
          <a:xfrm>
            <a:off x="457200" y="14938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ru-RU" sz="4400">
                <a:solidFill>
                  <a:srgbClr val="0000FF"/>
                </a:solidFill>
                <a:latin typeface="Calibri" pitchFamily="34" charset="0"/>
              </a:rPr>
            </a:br>
            <a:r>
              <a:rPr lang="ru-RU" sz="3600">
                <a:solidFill>
                  <a:srgbClr val="0000FF"/>
                </a:solidFill>
                <a:latin typeface="Calibri" pitchFamily="34" charset="0"/>
              </a:rPr>
              <a:t>кабель оптический самонесущий</a:t>
            </a:r>
          </a:p>
          <a:p>
            <a:pPr algn="ctr"/>
            <a:r>
              <a:rPr lang="ru-RU" sz="3600">
                <a:solidFill>
                  <a:srgbClr val="0000FF"/>
                </a:solidFill>
                <a:latin typeface="Calibri" pitchFamily="34" charset="0"/>
              </a:rPr>
              <a:t>48 волокон по цене 24х !!! </a:t>
            </a:r>
            <a:r>
              <a:rPr lang="ru-RU" sz="440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ru-RU" sz="4400">
                <a:solidFill>
                  <a:srgbClr val="0000FF"/>
                </a:solidFill>
                <a:latin typeface="Calibri" pitchFamily="34" charset="0"/>
              </a:rPr>
            </a:br>
            <a:r>
              <a:rPr lang="ru-RU" sz="1600">
                <a:solidFill>
                  <a:srgbClr val="0000FF"/>
                </a:solidFill>
                <a:latin typeface="Calibri" pitchFamily="34" charset="0"/>
              </a:rPr>
              <a:t>   </a:t>
            </a:r>
          </a:p>
        </p:txBody>
      </p:sp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341313" y="3502025"/>
            <a:ext cx="8459787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400"/>
              <a:t>OCA-048LT – 0,50уе/м, </a:t>
            </a:r>
            <a:r>
              <a:rPr lang="ru-RU" sz="2400">
                <a:ea typeface="Open Sans Extrabold"/>
                <a:cs typeface="Open Sans Extrabold"/>
              </a:rPr>
              <a:t>диэлектрический </a:t>
            </a:r>
          </a:p>
          <a:p>
            <a:pPr algn="ctr">
              <a:lnSpc>
                <a:spcPct val="200000"/>
              </a:lnSpc>
            </a:pPr>
            <a:r>
              <a:rPr lang="ru-RU" sz="2400">
                <a:ea typeface="Open Sans Extrabold"/>
                <a:cs typeface="Open Sans Extrabold"/>
              </a:rPr>
              <a:t>волокна </a:t>
            </a:r>
            <a:r>
              <a:rPr lang="en-US" sz="2400">
                <a:ea typeface="Open Sans Extrabold"/>
                <a:cs typeface="Open Sans Extrabold"/>
              </a:rPr>
              <a:t>SUMITOMO </a:t>
            </a:r>
            <a:r>
              <a:rPr lang="en-US" sz="2400"/>
              <a:t>(G</a:t>
            </a:r>
            <a:r>
              <a:rPr lang="ru-RU" sz="2400"/>
              <a:t>.</a:t>
            </a:r>
            <a:r>
              <a:rPr lang="en-US" sz="2400"/>
              <a:t>652)</a:t>
            </a:r>
            <a:r>
              <a:rPr lang="ru-RU" sz="2400">
                <a:ea typeface="Open Sans Extrabold"/>
                <a:cs typeface="Open Sans Extrabold"/>
              </a:rPr>
              <a:t>, растягивающее усилие 1кН</a:t>
            </a:r>
            <a:endParaRPr lang="uk-UA" sz="2400">
              <a:ea typeface="Open Sans Extrabold"/>
              <a:cs typeface="Open Sans Extrabold"/>
            </a:endParaRPr>
          </a:p>
        </p:txBody>
      </p:sp>
      <p:pic>
        <p:nvPicPr>
          <p:cNvPr id="17413" name="Picture 3" descr="E:\TimeCapsul\Кабельный каталог\кабели\oca-lt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5157788"/>
            <a:ext cx="48958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" descr="C:\Documents and Settings\Alexander\Рабочий стол\доки 1С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6126163"/>
            <a:ext cx="219551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Documents and Settings\Alexander\Рабочий стол\доки 1С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26163"/>
            <a:ext cx="2195513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2" descr="C:\Documents and Settings\Alexander\Рабочий стол\доки 1С\FOSC-M023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412875"/>
            <a:ext cx="145415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1" descr="C:\Documents and Settings\Alexander\Рабочий стол\доки 1С\FOSC-F72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8138" y="696913"/>
            <a:ext cx="1625600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ea typeface="Calibri" pitchFamily="34" charset="0"/>
                <a:cs typeface="Times New Roman" pitchFamily="18" charset="0"/>
              </a:rPr>
              <a:t>  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-3455988" y="5989638"/>
            <a:ext cx="9144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0" y="6867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ea typeface="Calibri" pitchFamily="34" charset="0"/>
                <a:cs typeface="Times New Roman" pitchFamily="18" charset="0"/>
              </a:rPr>
              <a:t>       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439" name="Прямоугольник 13"/>
          <p:cNvSpPr>
            <a:spLocks noChangeArrowheads="1"/>
          </p:cNvSpPr>
          <p:nvPr/>
        </p:nvSpPr>
        <p:spPr bwMode="auto">
          <a:xfrm>
            <a:off x="179388" y="1412875"/>
            <a:ext cx="1944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ПОН сети</a:t>
            </a:r>
            <a:endParaRPr lang="uk-UA" sz="2000"/>
          </a:p>
        </p:txBody>
      </p:sp>
      <p:sp>
        <p:nvSpPr>
          <p:cNvPr id="18440" name="Прямоугольник 15"/>
          <p:cNvSpPr>
            <a:spLocks noChangeArrowheads="1"/>
          </p:cNvSpPr>
          <p:nvPr/>
        </p:nvSpPr>
        <p:spPr bwMode="auto">
          <a:xfrm>
            <a:off x="8310563" y="2205038"/>
            <a:ext cx="833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72вол</a:t>
            </a:r>
            <a:endParaRPr lang="uk-UA" sz="1600"/>
          </a:p>
        </p:txBody>
      </p:sp>
      <p:sp>
        <p:nvSpPr>
          <p:cNvPr id="18441" name="Прямоугольник 16"/>
          <p:cNvSpPr>
            <a:spLocks noChangeArrowheads="1"/>
          </p:cNvSpPr>
          <p:nvPr/>
        </p:nvSpPr>
        <p:spPr bwMode="auto">
          <a:xfrm>
            <a:off x="4716463" y="2133600"/>
            <a:ext cx="790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24вол</a:t>
            </a:r>
            <a:endParaRPr lang="uk-UA" sz="1600"/>
          </a:p>
        </p:txBody>
      </p:sp>
      <p:sp>
        <p:nvSpPr>
          <p:cNvPr id="18442" name="Прямоугольник 17"/>
          <p:cNvSpPr>
            <a:spLocks noChangeArrowheads="1"/>
          </p:cNvSpPr>
          <p:nvPr/>
        </p:nvSpPr>
        <p:spPr bwMode="auto">
          <a:xfrm>
            <a:off x="107950" y="3141663"/>
            <a:ext cx="2447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/>
              <a:t>абонентские сети</a:t>
            </a:r>
          </a:p>
        </p:txBody>
      </p:sp>
      <p:sp>
        <p:nvSpPr>
          <p:cNvPr id="18443" name="Прямоугольник 18"/>
          <p:cNvSpPr>
            <a:spLocks noChangeArrowheads="1"/>
          </p:cNvSpPr>
          <p:nvPr/>
        </p:nvSpPr>
        <p:spPr bwMode="auto">
          <a:xfrm>
            <a:off x="179388" y="4976813"/>
            <a:ext cx="2305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/>
              <a:t>магистрал</a:t>
            </a:r>
            <a:r>
              <a:rPr lang="ru-RU" sz="2000"/>
              <a:t>ьные сети</a:t>
            </a:r>
            <a:endParaRPr lang="uk-UA" sz="2000"/>
          </a:p>
        </p:txBody>
      </p:sp>
      <p:pic>
        <p:nvPicPr>
          <p:cNvPr id="18444" name="Picture 10" descr="http://mtk.com.ua/images/catalog/upload/14358295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5157788"/>
            <a:ext cx="1227138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4" descr="&amp;Mcy;&amp;ucy;&amp;fcy;&amp;tcy;&amp;acy; FOSC-Q (&amp;dcy;&amp;vcy;&amp;acy; &amp;tcy;&amp;icy;&amp;pcy;&amp;acy; &amp;gcy;&amp;iecy;&amp;rcy;&amp;mcy;&amp;iecy;&amp;tcy;&amp;icy;&amp;zcy;&amp;acy;&amp;tscy;&amp;icy;&amp;icy;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5875" y="4897438"/>
            <a:ext cx="1257300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7" descr="http://mtk.com.ua/data/images/sm-12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463" y="3068638"/>
            <a:ext cx="16986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18" descr="C:\Documents and Settings\Alexander\Рабочий стол\доки 1С\FOSC-A(S)-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4175" y="2924175"/>
            <a:ext cx="24098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20" descr="C:\Documents and Settings\Alexander\Рабочий стол\доки 1С\FOSC-AM-04-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63863" y="3263900"/>
            <a:ext cx="14636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9" name="Прямоугольник 30"/>
          <p:cNvSpPr>
            <a:spLocks noChangeArrowheads="1"/>
          </p:cNvSpPr>
          <p:nvPr/>
        </p:nvSpPr>
        <p:spPr bwMode="auto">
          <a:xfrm>
            <a:off x="-107950" y="1844675"/>
            <a:ext cx="26638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/>
              <a:t>12-72 вол </a:t>
            </a:r>
          </a:p>
          <a:p>
            <a:pPr algn="r"/>
            <a:r>
              <a:rPr lang="ru-RU" sz="1600"/>
              <a:t>холодная герметизация</a:t>
            </a:r>
            <a:endParaRPr lang="uk-UA" sz="1600"/>
          </a:p>
        </p:txBody>
      </p:sp>
      <p:sp>
        <p:nvSpPr>
          <p:cNvPr id="18450" name="Прямоугольник 31"/>
          <p:cNvSpPr>
            <a:spLocks noChangeArrowheads="1"/>
          </p:cNvSpPr>
          <p:nvPr/>
        </p:nvSpPr>
        <p:spPr bwMode="auto">
          <a:xfrm>
            <a:off x="323850" y="5661025"/>
            <a:ext cx="23764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/>
              <a:t>12</a:t>
            </a:r>
            <a:r>
              <a:rPr lang="ru-RU" sz="1600"/>
              <a:t>,96,</a:t>
            </a:r>
            <a:r>
              <a:rPr lang="en-US" sz="1600"/>
              <a:t>24</a:t>
            </a:r>
            <a:r>
              <a:rPr lang="ru-RU" sz="1600"/>
              <a:t>0 вол </a:t>
            </a:r>
          </a:p>
          <a:p>
            <a:pPr algn="r"/>
            <a:r>
              <a:rPr lang="ru-RU" sz="1600"/>
              <a:t>термоусадка</a:t>
            </a:r>
            <a:endParaRPr lang="uk-UA" sz="1600"/>
          </a:p>
        </p:txBody>
      </p:sp>
      <p:pic>
        <p:nvPicPr>
          <p:cNvPr id="18451" name="Picture 25" descr="&amp;Mcy;&amp;ucy;&amp;fcy;&amp;tcy;&amp;acy; FOSC-P (&amp;gcy;&amp;iecy;&amp;rcy;&amp;mcy;&amp;iecy;&amp;tcy;&amp;icy;&amp;zcy;&amp;acy;&amp;tscy;&amp;icy;&amp;yacy; &amp;tcy;&amp;iecy;&amp;rcy;&amp;mcy;&amp;ocy;&amp;ucy;&amp;scy;&amp;acy;&amp;dcy;&amp;kcy;&amp;ocy;&amp;jcy;)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6463" y="4797425"/>
            <a:ext cx="1595437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2" name="Прямоугольник 1"/>
          <p:cNvSpPr>
            <a:spLocks noChangeArrowheads="1"/>
          </p:cNvSpPr>
          <p:nvPr/>
        </p:nvSpPr>
        <p:spPr bwMode="auto">
          <a:xfrm>
            <a:off x="755650" y="44450"/>
            <a:ext cx="7632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Муфты оптические</a:t>
            </a:r>
            <a:r>
              <a:rPr lang="en-US" sz="3200"/>
              <a:t> FOSC </a:t>
            </a:r>
            <a:r>
              <a:rPr lang="ru-RU" sz="3200"/>
              <a:t>ТМ </a:t>
            </a:r>
            <a:r>
              <a:rPr lang="en-US" sz="3200"/>
              <a:t>FOTEL</a:t>
            </a:r>
          </a:p>
        </p:txBody>
      </p:sp>
      <p:sp>
        <p:nvSpPr>
          <p:cNvPr id="18453" name="Прямоугольник 30"/>
          <p:cNvSpPr>
            <a:spLocks noChangeArrowheads="1"/>
          </p:cNvSpPr>
          <p:nvPr/>
        </p:nvSpPr>
        <p:spPr bwMode="auto">
          <a:xfrm>
            <a:off x="0" y="3500438"/>
            <a:ext cx="26638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sz="1600"/>
              <a:t>4</a:t>
            </a:r>
            <a:r>
              <a:rPr lang="uk-UA" sz="1600"/>
              <a:t>,12,</a:t>
            </a:r>
            <a:r>
              <a:rPr lang="pl-PL" sz="1600"/>
              <a:t>24</a:t>
            </a:r>
            <a:r>
              <a:rPr lang="ru-RU" sz="1600"/>
              <a:t> вол </a:t>
            </a:r>
          </a:p>
          <a:p>
            <a:pPr algn="r"/>
            <a:r>
              <a:rPr lang="ru-RU" sz="1600"/>
              <a:t>холодная герметизация</a:t>
            </a:r>
            <a:endParaRPr lang="uk-UA" sz="1600"/>
          </a:p>
        </p:txBody>
      </p:sp>
      <p:sp>
        <p:nvSpPr>
          <p:cNvPr id="18454" name="Прямоугольник 16"/>
          <p:cNvSpPr>
            <a:spLocks noChangeArrowheads="1"/>
          </p:cNvSpPr>
          <p:nvPr/>
        </p:nvSpPr>
        <p:spPr bwMode="auto">
          <a:xfrm>
            <a:off x="3635375" y="981075"/>
            <a:ext cx="1655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FOSC-M023</a:t>
            </a:r>
            <a:endParaRPr lang="uk-UA" sz="1600"/>
          </a:p>
        </p:txBody>
      </p:sp>
      <p:sp>
        <p:nvSpPr>
          <p:cNvPr id="18455" name="Прямоугольник 16"/>
          <p:cNvSpPr>
            <a:spLocks noChangeArrowheads="1"/>
          </p:cNvSpPr>
          <p:nvPr/>
        </p:nvSpPr>
        <p:spPr bwMode="auto">
          <a:xfrm>
            <a:off x="7488238" y="981075"/>
            <a:ext cx="1655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FOSC-F72</a:t>
            </a:r>
            <a:endParaRPr lang="uk-UA" sz="1600"/>
          </a:p>
        </p:txBody>
      </p:sp>
      <p:sp>
        <p:nvSpPr>
          <p:cNvPr id="18456" name="Прямоугольник 16"/>
          <p:cNvSpPr>
            <a:spLocks noChangeArrowheads="1"/>
          </p:cNvSpPr>
          <p:nvPr/>
        </p:nvSpPr>
        <p:spPr bwMode="auto">
          <a:xfrm>
            <a:off x="3059113" y="2781300"/>
            <a:ext cx="1655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FOSC-AM-04</a:t>
            </a:r>
            <a:endParaRPr lang="uk-UA" sz="1600"/>
          </a:p>
        </p:txBody>
      </p:sp>
      <p:sp>
        <p:nvSpPr>
          <p:cNvPr id="18457" name="Прямоугольник 16"/>
          <p:cNvSpPr>
            <a:spLocks noChangeArrowheads="1"/>
          </p:cNvSpPr>
          <p:nvPr/>
        </p:nvSpPr>
        <p:spPr bwMode="auto">
          <a:xfrm>
            <a:off x="4932363" y="2781300"/>
            <a:ext cx="1655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FOSC-SPM106</a:t>
            </a:r>
            <a:endParaRPr lang="uk-UA" sz="1600"/>
          </a:p>
        </p:txBody>
      </p:sp>
      <p:sp>
        <p:nvSpPr>
          <p:cNvPr id="18458" name="Прямоугольник 16"/>
          <p:cNvSpPr>
            <a:spLocks noChangeArrowheads="1"/>
          </p:cNvSpPr>
          <p:nvPr/>
        </p:nvSpPr>
        <p:spPr bwMode="auto">
          <a:xfrm>
            <a:off x="6875463" y="2781300"/>
            <a:ext cx="1655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FOSC-A(S)</a:t>
            </a:r>
            <a:endParaRPr lang="uk-UA" sz="1600"/>
          </a:p>
        </p:txBody>
      </p:sp>
      <p:sp>
        <p:nvSpPr>
          <p:cNvPr id="18459" name="Прямоугольник 16"/>
          <p:cNvSpPr>
            <a:spLocks noChangeArrowheads="1"/>
          </p:cNvSpPr>
          <p:nvPr/>
        </p:nvSpPr>
        <p:spPr bwMode="auto">
          <a:xfrm>
            <a:off x="3059113" y="4652963"/>
            <a:ext cx="1655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FOSC-SPM106</a:t>
            </a:r>
            <a:endParaRPr lang="uk-UA" sz="1600"/>
          </a:p>
        </p:txBody>
      </p:sp>
      <p:sp>
        <p:nvSpPr>
          <p:cNvPr id="18460" name="Прямоугольник 16"/>
          <p:cNvSpPr>
            <a:spLocks noChangeArrowheads="1"/>
          </p:cNvSpPr>
          <p:nvPr/>
        </p:nvSpPr>
        <p:spPr bwMode="auto">
          <a:xfrm>
            <a:off x="5364163" y="4652963"/>
            <a:ext cx="1655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FOSC-P010</a:t>
            </a:r>
            <a:endParaRPr lang="uk-UA" sz="1600"/>
          </a:p>
        </p:txBody>
      </p:sp>
      <p:sp>
        <p:nvSpPr>
          <p:cNvPr id="18461" name="Прямоугольник 16"/>
          <p:cNvSpPr>
            <a:spLocks noChangeArrowheads="1"/>
          </p:cNvSpPr>
          <p:nvPr/>
        </p:nvSpPr>
        <p:spPr bwMode="auto">
          <a:xfrm>
            <a:off x="6443663" y="6308725"/>
            <a:ext cx="1655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FOSC-Q-HS)</a:t>
            </a:r>
            <a:endParaRPr lang="uk-UA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1403350" y="115888"/>
            <a:ext cx="62642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Боксы оптические </a:t>
            </a:r>
            <a:r>
              <a:rPr lang="en-US" sz="3200"/>
              <a:t>TM FOTEL</a:t>
            </a:r>
            <a:r>
              <a:rPr lang="en-US" sz="3200">
                <a:latin typeface="Calibri" pitchFamily="34" charset="0"/>
              </a:rPr>
              <a:t> </a:t>
            </a:r>
          </a:p>
        </p:txBody>
      </p:sp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3452813"/>
            <a:ext cx="9429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067300"/>
            <a:ext cx="1655763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96975"/>
            <a:ext cx="1325563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ea typeface="Calibri" pitchFamily="34" charset="0"/>
                <a:cs typeface="Times New Roman" pitchFamily="18" charset="0"/>
              </a:rPr>
              <a:t> 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2" name="Прямоугольник 12"/>
          <p:cNvSpPr>
            <a:spLocks noChangeArrowheads="1"/>
          </p:cNvSpPr>
          <p:nvPr/>
        </p:nvSpPr>
        <p:spPr bwMode="auto">
          <a:xfrm>
            <a:off x="179388" y="1773238"/>
            <a:ext cx="1944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ПОН сети</a:t>
            </a:r>
            <a:endParaRPr lang="uk-UA" sz="2000"/>
          </a:p>
        </p:txBody>
      </p:sp>
      <p:pic>
        <p:nvPicPr>
          <p:cNvPr id="19463" name="Picture 2" descr="http://mtk.com.ua/images/catalog/upload/13727796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975" y="1412875"/>
            <a:ext cx="1547813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4" descr="http://mtk.com.ua/images/catalog/upload/14104493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81788" y="1196975"/>
            <a:ext cx="12811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Прямоугольник 18"/>
          <p:cNvSpPr>
            <a:spLocks noChangeArrowheads="1"/>
          </p:cNvSpPr>
          <p:nvPr/>
        </p:nvSpPr>
        <p:spPr bwMode="auto">
          <a:xfrm>
            <a:off x="4787900" y="2492375"/>
            <a:ext cx="151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12 вол</a:t>
            </a:r>
            <a:endParaRPr lang="uk-UA" sz="1600"/>
          </a:p>
        </p:txBody>
      </p:sp>
      <p:sp>
        <p:nvSpPr>
          <p:cNvPr id="19466" name="Прямоугольник 19"/>
          <p:cNvSpPr>
            <a:spLocks noChangeArrowheads="1"/>
          </p:cNvSpPr>
          <p:nvPr/>
        </p:nvSpPr>
        <p:spPr bwMode="auto">
          <a:xfrm>
            <a:off x="7019925" y="2492375"/>
            <a:ext cx="1512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1</a:t>
            </a:r>
            <a:r>
              <a:rPr lang="en-US" sz="1600"/>
              <a:t>6</a:t>
            </a:r>
            <a:r>
              <a:rPr lang="ru-RU" sz="1600"/>
              <a:t> вол</a:t>
            </a:r>
            <a:endParaRPr lang="uk-UA" sz="1600"/>
          </a:p>
        </p:txBody>
      </p:sp>
      <p:sp>
        <p:nvSpPr>
          <p:cNvPr id="19467" name="Прямоугольник 20"/>
          <p:cNvSpPr>
            <a:spLocks noChangeArrowheads="1"/>
          </p:cNvSpPr>
          <p:nvPr/>
        </p:nvSpPr>
        <p:spPr bwMode="auto">
          <a:xfrm>
            <a:off x="2627313" y="2492375"/>
            <a:ext cx="1512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4 вол</a:t>
            </a:r>
            <a:endParaRPr lang="uk-UA" sz="1600"/>
          </a:p>
        </p:txBody>
      </p:sp>
      <p:sp>
        <p:nvSpPr>
          <p:cNvPr id="19468" name="AutoShape 6" descr="http://mtk.com.ua/images/catalog/upload/14017887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9469" name="Picture 8" descr="http://mtk.com.ua/images/catalog/upload/140178877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588" y="3213100"/>
            <a:ext cx="11588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0" descr="&amp;Bcy;&amp;ocy;&amp;kcy;&amp;scy; &amp;ocy;&amp;pcy;&amp;tcy;&amp;icy;&amp;chcy;&amp;iecy;&amp;scy;&amp;kcy;&amp;icy;&amp;jcy; FOB-CAB04 (4 &amp;Ocy;&amp;Vcy;, 4 SC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64063" y="3252788"/>
            <a:ext cx="1376362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12" descr="&amp;Mcy;&amp;icy;&amp;kcy;&amp;rcy;&amp;ocy;-&amp;bcy;&amp;ocy;&amp;kcy;&amp;scy; &amp;ocy;&amp;pcy;&amp;tcy;&amp;icy;&amp;chcy;&amp;iecy;&amp;scy;&amp;kcy;&amp;icy;&amp;jcy; FOB-DM037 (12 &amp;Ocy;&amp;Vcy;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413" y="5465763"/>
            <a:ext cx="1439862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14" descr="http://mtk.com.ua/images/catalog/upload/140489926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488" y="5256213"/>
            <a:ext cx="19050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3" name="Прямоугольник 19"/>
          <p:cNvSpPr>
            <a:spLocks noChangeArrowheads="1"/>
          </p:cNvSpPr>
          <p:nvPr/>
        </p:nvSpPr>
        <p:spPr bwMode="auto">
          <a:xfrm>
            <a:off x="5003800" y="4244975"/>
            <a:ext cx="1512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4 вол</a:t>
            </a:r>
            <a:endParaRPr lang="uk-UA" sz="1600"/>
          </a:p>
        </p:txBody>
      </p:sp>
      <p:sp>
        <p:nvSpPr>
          <p:cNvPr id="19474" name="Прямоугольник 20"/>
          <p:cNvSpPr>
            <a:spLocks noChangeArrowheads="1"/>
          </p:cNvSpPr>
          <p:nvPr/>
        </p:nvSpPr>
        <p:spPr bwMode="auto">
          <a:xfrm>
            <a:off x="2843213" y="4221163"/>
            <a:ext cx="93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1-2 вол</a:t>
            </a:r>
            <a:endParaRPr lang="uk-UA" sz="1600"/>
          </a:p>
        </p:txBody>
      </p:sp>
      <p:sp>
        <p:nvSpPr>
          <p:cNvPr id="19475" name="Прямоугольник 18"/>
          <p:cNvSpPr>
            <a:spLocks noChangeArrowheads="1"/>
          </p:cNvSpPr>
          <p:nvPr/>
        </p:nvSpPr>
        <p:spPr bwMode="auto">
          <a:xfrm>
            <a:off x="6948488" y="4244975"/>
            <a:ext cx="151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6 вол</a:t>
            </a:r>
            <a:endParaRPr lang="uk-UA" sz="1600"/>
          </a:p>
        </p:txBody>
      </p:sp>
      <p:sp>
        <p:nvSpPr>
          <p:cNvPr id="19476" name="Прямоугольник 20"/>
          <p:cNvSpPr>
            <a:spLocks noChangeArrowheads="1"/>
          </p:cNvSpPr>
          <p:nvPr/>
        </p:nvSpPr>
        <p:spPr bwMode="auto">
          <a:xfrm>
            <a:off x="2627313" y="6548438"/>
            <a:ext cx="1512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24</a:t>
            </a:r>
            <a:r>
              <a:rPr lang="ru-RU" sz="1600"/>
              <a:t> вол</a:t>
            </a:r>
            <a:endParaRPr lang="uk-UA" sz="1600"/>
          </a:p>
        </p:txBody>
      </p:sp>
      <p:sp>
        <p:nvSpPr>
          <p:cNvPr id="19477" name="Прямоугольник 18"/>
          <p:cNvSpPr>
            <a:spLocks noChangeArrowheads="1"/>
          </p:cNvSpPr>
          <p:nvPr/>
        </p:nvSpPr>
        <p:spPr bwMode="auto">
          <a:xfrm>
            <a:off x="4787900" y="6548438"/>
            <a:ext cx="151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36</a:t>
            </a:r>
            <a:r>
              <a:rPr lang="ru-RU" sz="1600"/>
              <a:t> вол</a:t>
            </a:r>
            <a:endParaRPr lang="uk-UA" sz="1600"/>
          </a:p>
        </p:txBody>
      </p:sp>
      <p:sp>
        <p:nvSpPr>
          <p:cNvPr id="19478" name="Прямоугольник 19"/>
          <p:cNvSpPr>
            <a:spLocks noChangeArrowheads="1"/>
          </p:cNvSpPr>
          <p:nvPr/>
        </p:nvSpPr>
        <p:spPr bwMode="auto">
          <a:xfrm>
            <a:off x="7019925" y="6548438"/>
            <a:ext cx="1512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32</a:t>
            </a:r>
            <a:r>
              <a:rPr lang="ru-RU" sz="1600"/>
              <a:t> вол</a:t>
            </a:r>
            <a:endParaRPr lang="uk-UA" sz="1600"/>
          </a:p>
        </p:txBody>
      </p:sp>
      <p:sp>
        <p:nvSpPr>
          <p:cNvPr id="19479" name="Прямоугольник 16"/>
          <p:cNvSpPr>
            <a:spLocks noChangeArrowheads="1"/>
          </p:cNvSpPr>
          <p:nvPr/>
        </p:nvSpPr>
        <p:spPr bwMode="auto">
          <a:xfrm>
            <a:off x="2339975" y="908050"/>
            <a:ext cx="1655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FOB-CAB14</a:t>
            </a:r>
            <a:endParaRPr lang="uk-UA" sz="1600"/>
          </a:p>
        </p:txBody>
      </p:sp>
      <p:sp>
        <p:nvSpPr>
          <p:cNvPr id="19480" name="Прямоугольник 16"/>
          <p:cNvSpPr>
            <a:spLocks noChangeArrowheads="1"/>
          </p:cNvSpPr>
          <p:nvPr/>
        </p:nvSpPr>
        <p:spPr bwMode="auto">
          <a:xfrm>
            <a:off x="4500563" y="836613"/>
            <a:ext cx="1655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FOB-CAB12</a:t>
            </a:r>
            <a:endParaRPr lang="uk-UA" sz="1600"/>
          </a:p>
        </p:txBody>
      </p:sp>
      <p:sp>
        <p:nvSpPr>
          <p:cNvPr id="19481" name="Прямоугольник 16"/>
          <p:cNvSpPr>
            <a:spLocks noChangeArrowheads="1"/>
          </p:cNvSpPr>
          <p:nvPr/>
        </p:nvSpPr>
        <p:spPr bwMode="auto">
          <a:xfrm>
            <a:off x="6516688" y="836613"/>
            <a:ext cx="1655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FOB-CAB8/16</a:t>
            </a:r>
            <a:endParaRPr lang="uk-UA" sz="1600"/>
          </a:p>
        </p:txBody>
      </p:sp>
      <p:sp>
        <p:nvSpPr>
          <p:cNvPr id="19482" name="Прямоугольник 16"/>
          <p:cNvSpPr>
            <a:spLocks noChangeArrowheads="1"/>
          </p:cNvSpPr>
          <p:nvPr/>
        </p:nvSpPr>
        <p:spPr bwMode="auto">
          <a:xfrm>
            <a:off x="2771775" y="3092450"/>
            <a:ext cx="93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FOR-02</a:t>
            </a:r>
            <a:endParaRPr lang="uk-UA" sz="1600"/>
          </a:p>
        </p:txBody>
      </p:sp>
      <p:sp>
        <p:nvSpPr>
          <p:cNvPr id="19483" name="Прямоугольник 16"/>
          <p:cNvSpPr>
            <a:spLocks noChangeArrowheads="1"/>
          </p:cNvSpPr>
          <p:nvPr/>
        </p:nvSpPr>
        <p:spPr bwMode="auto">
          <a:xfrm>
            <a:off x="4572000" y="2924175"/>
            <a:ext cx="1655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FOB-CAB04</a:t>
            </a:r>
            <a:endParaRPr lang="uk-UA" sz="1600"/>
          </a:p>
        </p:txBody>
      </p:sp>
      <p:sp>
        <p:nvSpPr>
          <p:cNvPr id="19484" name="Прямоугольник 16"/>
          <p:cNvSpPr>
            <a:spLocks noChangeArrowheads="1"/>
          </p:cNvSpPr>
          <p:nvPr/>
        </p:nvSpPr>
        <p:spPr bwMode="auto">
          <a:xfrm>
            <a:off x="6661150" y="2924175"/>
            <a:ext cx="1655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FOB-</a:t>
            </a:r>
            <a:r>
              <a:rPr lang="ru-RU" sz="1600"/>
              <a:t>А</a:t>
            </a:r>
            <a:r>
              <a:rPr lang="en-US" sz="1600"/>
              <a:t>M06</a:t>
            </a:r>
            <a:endParaRPr lang="uk-UA" sz="1600"/>
          </a:p>
        </p:txBody>
      </p:sp>
      <p:sp>
        <p:nvSpPr>
          <p:cNvPr id="19485" name="Прямоугольник 16"/>
          <p:cNvSpPr>
            <a:spLocks noChangeArrowheads="1"/>
          </p:cNvSpPr>
          <p:nvPr/>
        </p:nvSpPr>
        <p:spPr bwMode="auto">
          <a:xfrm>
            <a:off x="2411413" y="5037138"/>
            <a:ext cx="1655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FOB-DM037</a:t>
            </a:r>
            <a:endParaRPr lang="uk-UA" sz="1600"/>
          </a:p>
        </p:txBody>
      </p:sp>
      <p:sp>
        <p:nvSpPr>
          <p:cNvPr id="19486" name="Прямоугольник 16"/>
          <p:cNvSpPr>
            <a:spLocks noChangeArrowheads="1"/>
          </p:cNvSpPr>
          <p:nvPr/>
        </p:nvSpPr>
        <p:spPr bwMode="auto">
          <a:xfrm>
            <a:off x="4716463" y="4724400"/>
            <a:ext cx="1655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FOB-D009</a:t>
            </a:r>
            <a:endParaRPr lang="uk-UA" sz="1600"/>
          </a:p>
        </p:txBody>
      </p:sp>
      <p:sp>
        <p:nvSpPr>
          <p:cNvPr id="19487" name="Прямоугольник 16"/>
          <p:cNvSpPr>
            <a:spLocks noChangeArrowheads="1"/>
          </p:cNvSpPr>
          <p:nvPr/>
        </p:nvSpPr>
        <p:spPr bwMode="auto">
          <a:xfrm>
            <a:off x="6948488" y="4892675"/>
            <a:ext cx="1655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FOB-SH-12-SC</a:t>
            </a:r>
            <a:endParaRPr lang="uk-UA" sz="1600"/>
          </a:p>
        </p:txBody>
      </p:sp>
      <p:sp>
        <p:nvSpPr>
          <p:cNvPr id="19488" name="Прямоугольник 17"/>
          <p:cNvSpPr>
            <a:spLocks noChangeArrowheads="1"/>
          </p:cNvSpPr>
          <p:nvPr/>
        </p:nvSpPr>
        <p:spPr bwMode="auto">
          <a:xfrm>
            <a:off x="0" y="4437063"/>
            <a:ext cx="2447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/>
              <a:t>абонентские сети</a:t>
            </a:r>
          </a:p>
        </p:txBody>
      </p:sp>
      <p:pic>
        <p:nvPicPr>
          <p:cNvPr id="19489" name="Picture 2" descr="C:\Documents and Settings\Alexander\Рабочий стол\доки 1С\LOG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6126163"/>
            <a:ext cx="2195513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6"/>
          <p:cNvSpPr txBox="1"/>
          <p:nvPr/>
        </p:nvSpPr>
        <p:spPr>
          <a:xfrm>
            <a:off x="3203575" y="1916113"/>
            <a:ext cx="5745163" cy="4105275"/>
          </a:xfrm>
          <a:prstGeom prst="rect">
            <a:avLst/>
          </a:prstGeom>
          <a:solidFill>
            <a:schemeClr val="tx1">
              <a:lumMod val="50000"/>
              <a:lumOff val="50000"/>
              <a:alpha val="26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de-DE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FTTH CATV </a:t>
            </a: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приемники</a:t>
            </a:r>
            <a:endParaRPr lang="de-DE" sz="1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1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Применение:</a:t>
            </a:r>
            <a:endParaRPr lang="de-DE" sz="16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оптический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CATV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приемник для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FTTH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сетей с возможностью передачи ТВ сигнала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ru-RU" sz="1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Особенности</a:t>
            </a:r>
            <a:r>
              <a:rPr lang="de-DE" sz="1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высокий уровень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RF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сигнала при достаточно низком входном уровне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AGC (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автоматическая регулировка усиления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MGC (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ручная регулировка усиления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WDM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выделение волны для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GPON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сетей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дипазон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Ггц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OFN45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 лотком для оптического волокна интегрированным в пластиковый корпус для установки в квартирах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уже заказаны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Deutsche Telekom)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возможность настенного монтажа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defRPr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482" name="Grafik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755650"/>
            <a:ext cx="1995487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Grafik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24075"/>
            <a:ext cx="21939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Grafik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916238"/>
            <a:ext cx="22447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feld 10"/>
          <p:cNvSpPr txBox="1">
            <a:spLocks noChangeArrowheads="1"/>
          </p:cNvSpPr>
          <p:nvPr/>
        </p:nvSpPr>
        <p:spPr bwMode="auto">
          <a:xfrm>
            <a:off x="1908175" y="1341438"/>
            <a:ext cx="928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de-DE"/>
              <a:t>OFN40</a:t>
            </a:r>
            <a:endParaRPr lang="en-US" altLang="de-DE"/>
          </a:p>
        </p:txBody>
      </p:sp>
      <p:sp>
        <p:nvSpPr>
          <p:cNvPr id="20486" name="Textfeld 10"/>
          <p:cNvSpPr txBox="1">
            <a:spLocks noChangeArrowheads="1"/>
          </p:cNvSpPr>
          <p:nvPr/>
        </p:nvSpPr>
        <p:spPr bwMode="auto">
          <a:xfrm>
            <a:off x="2124075" y="2411413"/>
            <a:ext cx="928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de-DE"/>
              <a:t>OFN50</a:t>
            </a:r>
            <a:endParaRPr lang="en-US" altLang="de-DE"/>
          </a:p>
        </p:txBody>
      </p:sp>
      <p:sp>
        <p:nvSpPr>
          <p:cNvPr id="20487" name="Textfeld 11"/>
          <p:cNvSpPr txBox="1">
            <a:spLocks noChangeArrowheads="1"/>
          </p:cNvSpPr>
          <p:nvPr/>
        </p:nvSpPr>
        <p:spPr bwMode="auto">
          <a:xfrm>
            <a:off x="2203450" y="3789363"/>
            <a:ext cx="928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de-DE"/>
              <a:t>OFN45</a:t>
            </a:r>
            <a:endParaRPr lang="en-US" altLang="de-DE"/>
          </a:p>
        </p:txBody>
      </p:sp>
      <p:pic>
        <p:nvPicPr>
          <p:cNvPr id="20488" name="Picture 2" descr="C:\Documents and Settings\Alexander\Рабочий стол\доки 1С\ASTRO-Strob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260350"/>
            <a:ext cx="1749425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2" descr="C:\Documents and Settings\Alexander\Рабочий стол\доки 1С\Изображение 0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4292600"/>
            <a:ext cx="2317750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0" y="1819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0" y="4191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ea typeface="Calibri" pitchFamily="34" charset="0"/>
                <a:cs typeface="Times New Roman" pitchFamily="18" charset="0"/>
              </a:rPr>
              <a:t> 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1508" name="Picture 2" descr="C:\Users\NAS\Desktop\Пассив\IMG_8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1188"/>
            <a:ext cx="4572000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http://mtk.com.ua/data/images/IMG_6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149725"/>
            <a:ext cx="4175125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http://mtk.com.ua/images/catalog/upload/14024725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1268413"/>
            <a:ext cx="3600450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Прямоугольник 1"/>
          <p:cNvSpPr>
            <a:spLocks noChangeArrowheads="1"/>
          </p:cNvSpPr>
          <p:nvPr/>
        </p:nvSpPr>
        <p:spPr bwMode="auto">
          <a:xfrm>
            <a:off x="1258888" y="0"/>
            <a:ext cx="66246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Панели оптические (ОДФ) 1-3</a:t>
            </a:r>
            <a:r>
              <a:rPr lang="en-US" sz="3200"/>
              <a:t>U </a:t>
            </a:r>
          </a:p>
        </p:txBody>
      </p:sp>
      <p:pic>
        <p:nvPicPr>
          <p:cNvPr id="21512" name="Picture 21" descr="Комплект монтажный ВГШ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3789363"/>
            <a:ext cx="1905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Прямоугольник 20"/>
          <p:cNvSpPr>
            <a:spLocks noChangeArrowheads="1"/>
          </p:cNvSpPr>
          <p:nvPr/>
        </p:nvSpPr>
        <p:spPr bwMode="auto">
          <a:xfrm>
            <a:off x="5651500" y="5373688"/>
            <a:ext cx="33115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МОНТАЖНЫЙ КОМПЛЕКТ: </a:t>
            </a:r>
          </a:p>
          <a:p>
            <a:r>
              <a:rPr lang="ru-RU" sz="1600"/>
              <a:t>винт, гайка с защелкой, шайба </a:t>
            </a:r>
            <a:endParaRPr lang="uk-UA" sz="1600"/>
          </a:p>
        </p:txBody>
      </p:sp>
      <p:sp>
        <p:nvSpPr>
          <p:cNvPr id="21514" name="Прямоугольник 20"/>
          <p:cNvSpPr>
            <a:spLocks noChangeArrowheads="1"/>
          </p:cNvSpPr>
          <p:nvPr/>
        </p:nvSpPr>
        <p:spPr bwMode="auto">
          <a:xfrm>
            <a:off x="3203575" y="2997200"/>
            <a:ext cx="1800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/>
              <a:t>1юнит, 24 вол</a:t>
            </a:r>
            <a:endParaRPr lang="uk-UA" sz="1600"/>
          </a:p>
        </p:txBody>
      </p:sp>
      <p:sp>
        <p:nvSpPr>
          <p:cNvPr id="21515" name="Прямоугольник 16"/>
          <p:cNvSpPr>
            <a:spLocks noChangeArrowheads="1"/>
          </p:cNvSpPr>
          <p:nvPr/>
        </p:nvSpPr>
        <p:spPr bwMode="auto">
          <a:xfrm>
            <a:off x="2339975" y="785813"/>
            <a:ext cx="18002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VAGOS ODF 24</a:t>
            </a:r>
            <a:endParaRPr lang="uk-UA" sz="1600"/>
          </a:p>
        </p:txBody>
      </p:sp>
      <p:sp>
        <p:nvSpPr>
          <p:cNvPr id="21516" name="Прямоугольник 17"/>
          <p:cNvSpPr>
            <a:spLocks noChangeArrowheads="1"/>
          </p:cNvSpPr>
          <p:nvPr/>
        </p:nvSpPr>
        <p:spPr bwMode="auto">
          <a:xfrm>
            <a:off x="6588125" y="785813"/>
            <a:ext cx="1512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POF-1(48SC) </a:t>
            </a:r>
            <a:endParaRPr lang="uk-UA" sz="1600"/>
          </a:p>
        </p:txBody>
      </p:sp>
      <p:sp>
        <p:nvSpPr>
          <p:cNvPr id="21517" name="Прямоугольник 18"/>
          <p:cNvSpPr>
            <a:spLocks noChangeArrowheads="1"/>
          </p:cNvSpPr>
          <p:nvPr/>
        </p:nvSpPr>
        <p:spPr bwMode="auto">
          <a:xfrm>
            <a:off x="2195513" y="3716338"/>
            <a:ext cx="14398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POF-2(96SC) </a:t>
            </a:r>
            <a:endParaRPr lang="uk-UA" sz="1600"/>
          </a:p>
        </p:txBody>
      </p:sp>
      <p:sp>
        <p:nvSpPr>
          <p:cNvPr id="21518" name="Прямоугольник 20"/>
          <p:cNvSpPr>
            <a:spLocks noChangeArrowheads="1"/>
          </p:cNvSpPr>
          <p:nvPr/>
        </p:nvSpPr>
        <p:spPr bwMode="auto">
          <a:xfrm>
            <a:off x="7092950" y="2997200"/>
            <a:ext cx="1800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/>
              <a:t>1юнит, 48 вол</a:t>
            </a:r>
            <a:endParaRPr lang="uk-UA" sz="1600"/>
          </a:p>
        </p:txBody>
      </p:sp>
      <p:sp>
        <p:nvSpPr>
          <p:cNvPr id="21519" name="Прямоугольник 20"/>
          <p:cNvSpPr>
            <a:spLocks noChangeArrowheads="1"/>
          </p:cNvSpPr>
          <p:nvPr/>
        </p:nvSpPr>
        <p:spPr bwMode="auto">
          <a:xfrm>
            <a:off x="3203575" y="6519863"/>
            <a:ext cx="18002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/>
              <a:t>2 юнита, 96 вол</a:t>
            </a:r>
            <a:endParaRPr lang="uk-UA" sz="1600"/>
          </a:p>
        </p:txBody>
      </p:sp>
      <p:pic>
        <p:nvPicPr>
          <p:cNvPr id="21520" name="Picture 2" descr="C:\Documents and Settings\Alexander\Рабочий стол\доки 1С\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6126163"/>
            <a:ext cx="219551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Documents and Settings\Alexander\Рабочий стол\доки 1С\cgkb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341438"/>
            <a:ext cx="37433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16" descr="1x2%20SC_P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5373688"/>
            <a:ext cx="2663825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981331">
            <a:off x="2509044" y="2694781"/>
            <a:ext cx="1995488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765175"/>
            <a:ext cx="23764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0" y="43989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0" y="785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ea typeface="Calibri" pitchFamily="34" charset="0"/>
                <a:cs typeface="Times New Roman" pitchFamily="18" charset="0"/>
              </a:rPr>
              <a:t> 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253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7763" y="3068638"/>
            <a:ext cx="2425700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Прямоугольник 14"/>
          <p:cNvSpPr>
            <a:spLocks noChangeArrowheads="1"/>
          </p:cNvSpPr>
          <p:nvPr/>
        </p:nvSpPr>
        <p:spPr bwMode="auto">
          <a:xfrm>
            <a:off x="107950" y="981075"/>
            <a:ext cx="467995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PLC 1/2, 1/4, 1/8, 1/16</a:t>
            </a:r>
            <a:r>
              <a:rPr lang="en-US" sz="2000"/>
              <a:t> </a:t>
            </a:r>
          </a:p>
          <a:p>
            <a:r>
              <a:rPr lang="uk-UA" sz="1400"/>
              <a:t>- не оконеченные 0,25мм;0,9мм</a:t>
            </a:r>
            <a:r>
              <a:rPr lang="uk-UA"/>
              <a:t> </a:t>
            </a:r>
          </a:p>
          <a:p>
            <a:pPr>
              <a:buFontTx/>
              <a:buChar char="-"/>
            </a:pPr>
            <a:r>
              <a:rPr lang="uk-UA" sz="1400"/>
              <a:t> оконеченные </a:t>
            </a:r>
            <a:r>
              <a:rPr lang="en-US" sz="1400"/>
              <a:t>SC/UPC, SC/APC</a:t>
            </a:r>
            <a:endParaRPr lang="uk-UA" sz="2000"/>
          </a:p>
        </p:txBody>
      </p:sp>
      <p:sp>
        <p:nvSpPr>
          <p:cNvPr id="22537" name="Прямоугольник 1"/>
          <p:cNvSpPr>
            <a:spLocks noChangeArrowheads="1"/>
          </p:cNvSpPr>
          <p:nvPr/>
        </p:nvSpPr>
        <p:spPr bwMode="auto">
          <a:xfrm>
            <a:off x="2303463" y="0"/>
            <a:ext cx="4537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Делители оптические</a:t>
            </a:r>
            <a:r>
              <a:rPr lang="en-US" sz="3200"/>
              <a:t> </a:t>
            </a:r>
          </a:p>
        </p:txBody>
      </p:sp>
      <p:sp>
        <p:nvSpPr>
          <p:cNvPr id="22538" name="Rectangle 5"/>
          <p:cNvSpPr>
            <a:spLocks noChangeArrowheads="1"/>
          </p:cNvSpPr>
          <p:nvPr/>
        </p:nvSpPr>
        <p:spPr bwMode="auto">
          <a:xfrm>
            <a:off x="34925" y="4652963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000" b="1"/>
              <a:t>Сварные </a:t>
            </a:r>
          </a:p>
          <a:p>
            <a:r>
              <a:rPr lang="ru-RU" sz="1400"/>
              <a:t> </a:t>
            </a:r>
            <a:r>
              <a:rPr lang="uk-UA" sz="1400"/>
              <a:t>- длины волн </a:t>
            </a:r>
            <a:r>
              <a:rPr lang="ru-RU" sz="1400"/>
              <a:t>1310/1550нм и 1310/1490/1550нм</a:t>
            </a:r>
            <a:r>
              <a:rPr lang="ru-RU"/>
              <a:t> </a:t>
            </a:r>
          </a:p>
          <a:p>
            <a:r>
              <a:rPr lang="ru-RU" sz="1400"/>
              <a:t> - шаг </a:t>
            </a:r>
            <a:r>
              <a:rPr lang="uk-UA" sz="1400"/>
              <a:t>3/97, 5/95, 10/90, …, 45/55, 50/50</a:t>
            </a:r>
          </a:p>
          <a:p>
            <a:r>
              <a:rPr lang="uk-UA" sz="1400"/>
              <a:t> - не оконеченные 0,25мм;0,9мм</a:t>
            </a:r>
          </a:p>
          <a:p>
            <a:r>
              <a:rPr lang="uk-UA" sz="1400"/>
              <a:t> - оконеченные разъемами </a:t>
            </a:r>
            <a:r>
              <a:rPr lang="en-US" sz="1400"/>
              <a:t>SC/UPC, SC/APC</a:t>
            </a:r>
            <a:endParaRPr lang="uk-UA" sz="1400"/>
          </a:p>
        </p:txBody>
      </p:sp>
      <p:pic>
        <p:nvPicPr>
          <p:cNvPr id="22539" name="Picture 2" descr="C:\Documents and Settings\Alexander\Рабочий стол\доки 1С\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488" y="6126163"/>
            <a:ext cx="219551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3"/>
          <p:cNvSpPr>
            <a:spLocks noChangeArrowheads="1"/>
          </p:cNvSpPr>
          <p:nvPr/>
        </p:nvSpPr>
        <p:spPr bwMode="auto">
          <a:xfrm>
            <a:off x="7200900" y="4676775"/>
            <a:ext cx="16922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latin typeface="Calibri" pitchFamily="34" charset="0"/>
              </a:rPr>
              <a:t>SFP модули </a:t>
            </a:r>
            <a:endParaRPr lang="uk-UA" sz="2400" i="1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44450"/>
            <a:ext cx="64452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>
                <a:latin typeface="Arial" pitchFamily="34" charset="0"/>
                <a:cs typeface="Arial" pitchFamily="34" charset="0"/>
              </a:rPr>
              <a:t>Ethernet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по оптическому волокну</a:t>
            </a:r>
            <a:endParaRPr lang="uk-UA" sz="3200" i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2" descr="C:\Users\NAS\Desktop\Пассив\-2U-14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4437063"/>
            <a:ext cx="59769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C:\Users\NAS\Desktop\Пассив\IMG_9213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979613"/>
            <a:ext cx="252095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 descr="C:\Users\NAS\Desktop\sfp\40км тест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4221163"/>
            <a:ext cx="26162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Прямоугольник 3"/>
          <p:cNvSpPr>
            <a:spLocks noChangeArrowheads="1"/>
          </p:cNvSpPr>
          <p:nvPr/>
        </p:nvSpPr>
        <p:spPr bwMode="auto">
          <a:xfrm>
            <a:off x="323850" y="1196975"/>
            <a:ext cx="19446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Telstream MC-118</a:t>
            </a:r>
            <a:endParaRPr lang="uk-UA" sz="1600"/>
          </a:p>
          <a:p>
            <a:r>
              <a:rPr lang="uk-UA" sz="1600"/>
              <a:t>10/100Мбит/с </a:t>
            </a:r>
          </a:p>
          <a:p>
            <a:endParaRPr lang="uk-UA" sz="1600"/>
          </a:p>
        </p:txBody>
      </p:sp>
      <p:pic>
        <p:nvPicPr>
          <p:cNvPr id="23559" name="Picture 2" descr="&amp;Mcy;&amp;iecy;&amp;dcy;&amp;icy;&amp;acy;&amp;kcy;&amp;ocy;&amp;ncy;&amp;vcy;&amp;iecy;&amp;rcy;&amp;tcy;&amp;ocy;&amp;rcy; Telstream MC-118 /&amp;khcy;20SC (20 km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950" y="2060575"/>
            <a:ext cx="1762125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4" descr="&amp;Mcy;&amp;iecy;&amp;dcy;&amp;icy;&amp;acy;&amp;kcy;&amp;ocy;&amp;ncy;&amp;vcy;&amp;iecy;&amp;rcy;&amp;tcy;&amp;ocy;&amp;rcy; TelStream MC-038/SFP (&amp;scy; SFP &amp;scy;&amp;lcy;&amp;ocy;&amp;tcy;&amp;ocy;&amp;mcy;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40050" y="1989138"/>
            <a:ext cx="16319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Прямоугольник 3"/>
          <p:cNvSpPr>
            <a:spLocks noChangeArrowheads="1"/>
          </p:cNvSpPr>
          <p:nvPr/>
        </p:nvSpPr>
        <p:spPr bwMode="auto">
          <a:xfrm>
            <a:off x="179388" y="3860800"/>
            <a:ext cx="3779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latin typeface="Calibri" pitchFamily="34" charset="0"/>
              </a:rPr>
              <a:t>SFP </a:t>
            </a:r>
            <a:r>
              <a:rPr lang="ru-RU" sz="2400" i="1">
                <a:latin typeface="Calibri" pitchFamily="34" charset="0"/>
              </a:rPr>
              <a:t>модули</a:t>
            </a:r>
            <a:endParaRPr lang="uk-UA" sz="2400" i="1">
              <a:latin typeface="Calibri" pitchFamily="34" charset="0"/>
            </a:endParaRPr>
          </a:p>
        </p:txBody>
      </p:sp>
      <p:sp>
        <p:nvSpPr>
          <p:cNvPr id="23562" name="Прямоугольник 3"/>
          <p:cNvSpPr>
            <a:spLocks noChangeArrowheads="1"/>
          </p:cNvSpPr>
          <p:nvPr/>
        </p:nvSpPr>
        <p:spPr bwMode="auto">
          <a:xfrm>
            <a:off x="2843213" y="1196975"/>
            <a:ext cx="24495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TelStream MC-038/SFP</a:t>
            </a:r>
            <a:endParaRPr lang="uk-UA" sz="1600"/>
          </a:p>
          <a:p>
            <a:r>
              <a:rPr lang="uk-UA" sz="1600"/>
              <a:t>10/100/1000Мбит/с </a:t>
            </a:r>
          </a:p>
        </p:txBody>
      </p:sp>
      <p:sp>
        <p:nvSpPr>
          <p:cNvPr id="23563" name="Прямоугольник 3"/>
          <p:cNvSpPr>
            <a:spLocks noChangeArrowheads="1"/>
          </p:cNvSpPr>
          <p:nvPr/>
        </p:nvSpPr>
        <p:spPr bwMode="auto">
          <a:xfrm>
            <a:off x="5867400" y="1196975"/>
            <a:ext cx="2952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TelStream MC-118/320SC-07L </a:t>
            </a:r>
            <a:r>
              <a:rPr lang="uk-UA" sz="1600"/>
              <a:t>10/100Мбит/с </a:t>
            </a:r>
          </a:p>
          <a:p>
            <a:endParaRPr lang="uk-UA" sz="1600"/>
          </a:p>
        </p:txBody>
      </p:sp>
      <p:sp>
        <p:nvSpPr>
          <p:cNvPr id="23564" name="Прямоугольник 3"/>
          <p:cNvSpPr>
            <a:spLocks noChangeArrowheads="1"/>
          </p:cNvSpPr>
          <p:nvPr/>
        </p:nvSpPr>
        <p:spPr bwMode="auto">
          <a:xfrm>
            <a:off x="5867400" y="3933825"/>
            <a:ext cx="3276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шасси для медиаконверторов</a:t>
            </a:r>
          </a:p>
          <a:p>
            <a:r>
              <a:rPr lang="en-US" sz="1600"/>
              <a:t>TelStream RS-014/2</a:t>
            </a:r>
            <a:endParaRPr lang="uk-UA" sz="1600"/>
          </a:p>
          <a:p>
            <a:endParaRPr lang="uk-UA" sz="1600"/>
          </a:p>
        </p:txBody>
      </p:sp>
      <p:sp>
        <p:nvSpPr>
          <p:cNvPr id="23565" name="Прямоугольник 16"/>
          <p:cNvSpPr>
            <a:spLocks noChangeArrowheads="1"/>
          </p:cNvSpPr>
          <p:nvPr/>
        </p:nvSpPr>
        <p:spPr bwMode="auto">
          <a:xfrm>
            <a:off x="323850" y="5732463"/>
            <a:ext cx="30956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1400"/>
              <a:t> расстояния 3,20,40,80км</a:t>
            </a:r>
          </a:p>
          <a:p>
            <a:pPr>
              <a:buFontTx/>
              <a:buChar char="-"/>
            </a:pPr>
            <a:r>
              <a:rPr lang="ru-RU" sz="1400"/>
              <a:t> скорость 100,1000Мбит/с</a:t>
            </a:r>
          </a:p>
          <a:p>
            <a:pPr>
              <a:buFontTx/>
              <a:buChar char="-"/>
            </a:pPr>
            <a:r>
              <a:rPr lang="ru-RU" sz="1400"/>
              <a:t> тип разъема </a:t>
            </a:r>
            <a:r>
              <a:rPr lang="en-US" sz="1400"/>
              <a:t>SC</a:t>
            </a:r>
            <a:endParaRPr lang="uk-UA" sz="1400"/>
          </a:p>
        </p:txBody>
      </p:sp>
      <p:pic>
        <p:nvPicPr>
          <p:cNvPr id="23566" name="Picture 2" descr="C:\Documents and Settings\Alexander\Рабочий стол\доки 1С\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488" y="6126163"/>
            <a:ext cx="219551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499</Words>
  <Application>Microsoft Office PowerPoint</Application>
  <PresentationFormat>Экран (4:3)</PresentationFormat>
  <Paragraphs>160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Оборудование  для построения волоконно-оптических сетей</vt:lpstr>
      <vt:lpstr>Слайд 2</vt:lpstr>
      <vt:lpstr> АКЦИОННОЕ ПРЕДЛОЖЕНИЕ  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NAS</dc:creator>
  <cp:lastModifiedBy>AF</cp:lastModifiedBy>
  <cp:revision>246</cp:revision>
  <dcterms:created xsi:type="dcterms:W3CDTF">2015-08-27T10:25:22Z</dcterms:created>
  <dcterms:modified xsi:type="dcterms:W3CDTF">2017-06-08T06:44:21Z</dcterms:modified>
</cp:coreProperties>
</file>