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5" r:id="rId10"/>
    <p:sldId id="263" r:id="rId11"/>
    <p:sldId id="266" r:id="rId12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6308"/>
    <a:srgbClr val="C45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D89C6-0C48-425A-BAC6-8322C3D5E489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AAE82-F5FC-4CB9-86FA-2F29AF67F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1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D62F-3146-4BE1-95B9-AF86A2FB5BF8}" type="datetime1">
              <a:rPr lang="ru-RU" smtClean="0"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656B-CD3D-465B-A15E-9AEC673C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14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F2D-0CB1-4F81-BD7A-9A05AD21D5FA}" type="datetime1">
              <a:rPr lang="ru-RU" smtClean="0"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656B-CD3D-465B-A15E-9AEC673C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7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F831-D2B3-49CB-8BD8-F751771E0E95}" type="datetime1">
              <a:rPr lang="ru-RU" smtClean="0"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656B-CD3D-465B-A15E-9AEC673C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3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0B05-355B-47EC-A152-4A33B1FC8F0C}" type="datetime1">
              <a:rPr lang="ru-RU" smtClean="0"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656B-CD3D-465B-A15E-9AEC673C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4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A18-D05C-4043-8B6D-64822DE3FCBD}" type="datetime1">
              <a:rPr lang="ru-RU" smtClean="0"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656B-CD3D-465B-A15E-9AEC673C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4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1732-12F9-492B-8C5D-A907ED3E94A0}" type="datetime1">
              <a:rPr lang="ru-RU" smtClean="0"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656B-CD3D-465B-A15E-9AEC673C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45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CF38-CE33-4CF0-AC13-963DB8142F14}" type="datetime1">
              <a:rPr lang="ru-RU" smtClean="0"/>
              <a:t>06.06.2017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656B-CD3D-465B-A15E-9AEC673C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6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7EB9-23A7-43F5-A049-F095F5A98D7A}" type="datetime1">
              <a:rPr lang="ru-RU" smtClean="0"/>
              <a:t>06.06.2017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656B-CD3D-465B-A15E-9AEC673C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31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145D-ECEA-4463-B2B9-4E066AA01B2C}" type="datetime1">
              <a:rPr lang="ru-RU" smtClean="0"/>
              <a:t>06.06.2017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656B-CD3D-465B-A15E-9AEC673C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91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4BC0-3C50-442A-AC50-E1DB9570482A}" type="datetime1">
              <a:rPr lang="ru-RU" smtClean="0"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656B-CD3D-465B-A15E-9AEC673C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51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0705-B66F-459F-B1BC-CE96A20CBDD6}" type="datetime1">
              <a:rPr lang="ru-RU" smtClean="0"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656B-CD3D-465B-A15E-9AEC673C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7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3000" r="71000" b="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4D4D7-2FA4-484A-A506-C7B566ACF918}" type="datetime1">
              <a:rPr lang="ru-RU" smtClean="0"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A656B-CD3D-465B-A15E-9AEC673C0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73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4000" t="3000" r="15000" b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805264"/>
            <a:ext cx="7200800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2017 г.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656B-CD3D-465B-A15E-9AEC673C071A}" type="slidenum">
              <a:rPr lang="ru-RU" smtClean="0"/>
              <a:t>10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640678" cy="51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656B-CD3D-465B-A15E-9AEC673C071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7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656B-CD3D-465B-A15E-9AEC673C071A}" type="slidenum">
              <a:rPr lang="ru-RU" smtClean="0"/>
              <a:t>2</a:t>
            </a:fld>
            <a:endParaRPr lang="ru-RU" dirty="0"/>
          </a:p>
        </p:txBody>
      </p:sp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5102044" cy="4392488"/>
          </a:xfrm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3600935" y="1282737"/>
            <a:ext cx="562534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проводников: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С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(Cuprum) </a:t>
            </a:r>
          </a:p>
          <a:p>
            <a:pPr marL="0" indent="0" eaLnBrk="1" hangingPunct="1">
              <a:buNone/>
            </a:pPr>
            <a:endParaRPr lang="en-US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CCA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Clad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омедненная алюминиевая жила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endParaRPr lang="en-US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CCS 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Clad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Steel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</a:p>
          <a:p>
            <a:pPr marL="0" indent="0" eaLnBrk="1" hangingPunct="1"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омедненная стальная жила</a:t>
            </a:r>
          </a:p>
          <a:p>
            <a:pPr marL="0" indent="0" eaLnBrk="1" hangingPunct="1">
              <a:buNone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ru-RU" altLang="ru-RU" sz="3100" b="1" dirty="0">
                <a:solidFill>
                  <a:srgbClr val="D26308"/>
                </a:solidFill>
              </a:rPr>
              <a:t>Н</a:t>
            </a:r>
            <a:r>
              <a:rPr lang="en-US" altLang="ru-RU" sz="3100" b="1" dirty="0" err="1">
                <a:solidFill>
                  <a:srgbClr val="D26308"/>
                </a:solidFill>
              </a:rPr>
              <a:t>ortex</a:t>
            </a:r>
            <a:r>
              <a:rPr lang="en-US" altLang="ru-RU" sz="3100" b="1" dirty="0">
                <a:solidFill>
                  <a:srgbClr val="D26308"/>
                </a:solidFill>
              </a:rPr>
              <a:t> CCAG (</a:t>
            </a:r>
            <a:r>
              <a:rPr lang="ru-RU" sz="3100" b="1" dirty="0" err="1">
                <a:solidFill>
                  <a:srgbClr val="D26308"/>
                </a:solidFill>
              </a:rPr>
              <a:t>Copper</a:t>
            </a:r>
            <a:r>
              <a:rPr lang="ru-RU" sz="3100" b="1" dirty="0">
                <a:solidFill>
                  <a:srgbClr val="D26308"/>
                </a:solidFill>
              </a:rPr>
              <a:t> </a:t>
            </a:r>
            <a:r>
              <a:rPr lang="ru-RU" sz="3100" b="1" dirty="0" err="1">
                <a:solidFill>
                  <a:srgbClr val="D26308"/>
                </a:solidFill>
              </a:rPr>
              <a:t>Clad</a:t>
            </a:r>
            <a:r>
              <a:rPr lang="ru-RU" sz="3100" b="1" dirty="0">
                <a:solidFill>
                  <a:srgbClr val="D26308"/>
                </a:solidFill>
              </a:rPr>
              <a:t> </a:t>
            </a:r>
            <a:r>
              <a:rPr lang="ru-RU" sz="3100" b="1" dirty="0" err="1">
                <a:solidFill>
                  <a:srgbClr val="D26308"/>
                </a:solidFill>
              </a:rPr>
              <a:t>Aluminium</a:t>
            </a:r>
            <a:r>
              <a:rPr lang="ru-RU" sz="3100" b="1" dirty="0">
                <a:solidFill>
                  <a:srgbClr val="D26308"/>
                </a:solidFill>
              </a:rPr>
              <a:t> </a:t>
            </a:r>
            <a:r>
              <a:rPr lang="en-US" sz="3100" b="1" dirty="0">
                <a:solidFill>
                  <a:srgbClr val="D26308"/>
                </a:solidFill>
              </a:rPr>
              <a:t>Grade</a:t>
            </a:r>
            <a:r>
              <a:rPr lang="en-US" sz="3100" b="1" dirty="0" smtClean="0">
                <a:solidFill>
                  <a:srgbClr val="D26308"/>
                </a:solidFill>
              </a:rPr>
              <a:t>)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656B-CD3D-465B-A15E-9AEC673C071A}" type="slidenum">
              <a:rPr lang="ru-RU" smtClean="0"/>
              <a:t>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2" y="2060848"/>
            <a:ext cx="3456384" cy="3692788"/>
          </a:xfrm>
          <a:prstGeom prst="rect">
            <a:avLst/>
          </a:prstGeom>
        </p:spPr>
      </p:pic>
      <p:sp>
        <p:nvSpPr>
          <p:cNvPr id="9" name="Заголовок 5"/>
          <p:cNvSpPr txBox="1">
            <a:spLocks/>
          </p:cNvSpPr>
          <p:nvPr/>
        </p:nvSpPr>
        <p:spPr bwMode="auto">
          <a:xfrm>
            <a:off x="4039700" y="2348880"/>
            <a:ext cx="500551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приближенный к медным вариантам</a:t>
            </a:r>
          </a:p>
          <a:p>
            <a:pPr algn="l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меди более 30%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  производства</a:t>
            </a:r>
          </a:p>
          <a:p>
            <a:pPr marL="342900" indent="-342900" algn="l">
              <a:buFontTx/>
              <a:buChar char="-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656B-CD3D-465B-A15E-9AEC673C071A}" type="slidenum">
              <a:rPr lang="ru-RU" smtClean="0"/>
              <a:t>4</a:t>
            </a:fld>
            <a:endParaRPr lang="ru-RU"/>
          </a:p>
        </p:txBody>
      </p:sp>
      <p:sp>
        <p:nvSpPr>
          <p:cNvPr id="6" name="Текс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Таблица 1. Основные характеристики </a:t>
            </a:r>
            <a:endParaRPr lang="ru-RU" sz="3200" b="1" dirty="0"/>
          </a:p>
        </p:txBody>
      </p:sp>
      <p:graphicFrame>
        <p:nvGraphicFramePr>
          <p:cNvPr id="7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6862157"/>
              </p:ext>
            </p:extLst>
          </p:nvPr>
        </p:nvGraphicFramePr>
        <p:xfrm>
          <a:off x="683568" y="2276872"/>
          <a:ext cx="7859216" cy="3419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/>
                <a:gridCol w="2221904"/>
                <a:gridCol w="1944216"/>
                <a:gridCol w="1738536"/>
              </a:tblGrid>
              <a:tr h="936104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Тип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проводника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Диаметр проводящей жилы,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мм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Сопротивление проводника,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линка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</a:t>
                      </a:r>
                      <a:endParaRPr lang="ru-RU" dirty="0"/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</a:t>
                      </a:r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</a:t>
                      </a:r>
                      <a:endParaRPr lang="ru-RU" dirty="0"/>
                    </a:p>
                  </a:txBody>
                  <a:tcPr marL="90000"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CCAG</a:t>
                      </a:r>
                      <a:endParaRPr lang="ru-RU" dirty="0"/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</a:t>
                      </a:r>
                      <a:r>
                        <a:rPr lang="en-US" dirty="0" smtClean="0"/>
                        <a:t>1</a:t>
                      </a:r>
                      <a:endParaRPr lang="ru-RU" dirty="0" smtClean="0"/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ru-RU" dirty="0"/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</a:t>
                      </a:r>
                      <a:endParaRPr lang="ru-RU" dirty="0"/>
                    </a:p>
                  </a:txBody>
                  <a:tcPr marL="90000" anchor="ctr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CCA</a:t>
                      </a:r>
                      <a:endParaRPr lang="ru-RU" dirty="0"/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0,49</a:t>
                      </a:r>
                      <a:endParaRPr lang="ru-RU" dirty="0"/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76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 marL="90000" anchor="ctr"/>
                </a:tc>
              </a:tr>
              <a:tr h="7548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CCS</a:t>
                      </a:r>
                      <a:endParaRPr lang="ru-RU" dirty="0"/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0,49</a:t>
                      </a:r>
                      <a:endParaRPr lang="ru-RU" dirty="0"/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142</a:t>
                      </a:r>
                      <a:endParaRPr lang="ru-RU" dirty="0"/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</a:p>
                  </a:txBody>
                  <a:tcPr marL="90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1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656B-CD3D-465B-A15E-9AEC673C071A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97090"/>
            <a:ext cx="4392488" cy="5784238"/>
          </a:xfrm>
          <a:prstGeom prst="rect">
            <a:avLst/>
          </a:prstGeom>
          <a:ln cmpd="sng">
            <a:solidFill>
              <a:schemeClr val="tx1"/>
            </a:solidFill>
            <a:prstDash val="solid"/>
          </a:ln>
        </p:spPr>
      </p:pic>
      <p:sp>
        <p:nvSpPr>
          <p:cNvPr id="8" name="TextBox 7"/>
          <p:cNvSpPr txBox="1"/>
          <p:nvPr/>
        </p:nvSpPr>
        <p:spPr>
          <a:xfrm>
            <a:off x="2519772" y="6372036"/>
            <a:ext cx="392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Рисунок 1. </a:t>
            </a:r>
            <a:r>
              <a:rPr lang="en-US" b="1" dirty="0" smtClean="0"/>
              <a:t>Fluke-</a:t>
            </a:r>
            <a:r>
              <a:rPr lang="ru-RU" b="1" dirty="0" smtClean="0"/>
              <a:t>тест кабеля </a:t>
            </a:r>
            <a:r>
              <a:rPr lang="en-US" b="1" dirty="0" err="1" smtClean="0"/>
              <a:t>Hortex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908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3000" r="71000" b="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656B-CD3D-465B-A15E-9AEC673C071A}" type="slidenum">
              <a:rPr lang="ru-RU" smtClean="0"/>
              <a:t>6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1465"/>
            <a:ext cx="7537450" cy="351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5776" y="537321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Рисунок </a:t>
            </a:r>
            <a:r>
              <a:rPr lang="en-US" b="1" dirty="0" smtClean="0"/>
              <a:t>2</a:t>
            </a:r>
            <a:r>
              <a:rPr lang="ru-RU" b="1" dirty="0" smtClean="0"/>
              <a:t>. </a:t>
            </a:r>
            <a:r>
              <a:rPr lang="en-US" b="1" dirty="0" smtClean="0"/>
              <a:t>Fluke-</a:t>
            </a:r>
            <a:r>
              <a:rPr lang="ru-RU" b="1" dirty="0" smtClean="0"/>
              <a:t>тест кабеля </a:t>
            </a:r>
            <a:r>
              <a:rPr lang="en-US" b="1" dirty="0" err="1" smtClean="0"/>
              <a:t>Hortex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1168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656B-CD3D-465B-A15E-9AEC673C071A}" type="slidenum">
              <a:rPr lang="ru-RU" smtClean="0"/>
              <a:t>7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56992"/>
            <a:ext cx="2520000" cy="252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52" y="620688"/>
            <a:ext cx="2520000" cy="25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20" y="620688"/>
            <a:ext cx="2520000" cy="252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3284984"/>
            <a:ext cx="2520000" cy="252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992"/>
            <a:ext cx="2520000" cy="252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52" y="3356992"/>
            <a:ext cx="2520000" cy="252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9552" y="2852936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Витая пара                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Hortex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UTP </a:t>
            </a:r>
            <a:r>
              <a:rPr lang="en-US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(4*2*0,51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мм) 305м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135" y="2852936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Витая пара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Hortex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UTP </a:t>
            </a:r>
            <a:r>
              <a:rPr lang="en-US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*2*0,51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56129" y="2852936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Витая пара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Hortex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UTP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*2*0,51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305м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552" y="5733256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Витая пара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Hortex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UTP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(4*2*0,51мм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тросом 1,3 мм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305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56129" y="5733256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Витая пара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Hortex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UTP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(2*2*0,51мм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 тросом 1,3 мм 500 м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00813" y="5733256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Витая пара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Hortex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UTP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(2*2*0,51мм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305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38561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656B-CD3D-465B-A15E-9AEC673C071A}" type="slidenum">
              <a:rPr lang="ru-RU" smtClean="0"/>
              <a:t>8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5753100" cy="5753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1753" y="1340768"/>
            <a:ext cx="48245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качественный полиэтилен и поливинилхлорид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Никакой вторичной переработки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Двойная оболочка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Улучшенные эксплуатационные характеристики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0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656B-CD3D-465B-A15E-9AEC673C071A}" type="slidenum">
              <a:rPr lang="ru-RU" smtClean="0"/>
              <a:t>9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7544" y="1052736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Подведем итог: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Times New Roman" pitchFamily="18" charset="0"/>
              <a:buChar char="−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Кабель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Hortex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удовлетворяет все потребности предъявляемые                                                 провайдером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Times New Roman" pitchFamily="18" charset="0"/>
              <a:buChar char="−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сравнении с медными кабелями имеют на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меньшую стоимость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Times New Roman" pitchFamily="18" charset="0"/>
              <a:buChar char="−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Экономия бюджета провайдера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222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2017 г.</vt:lpstr>
      <vt:lpstr>Презентация PowerPoint</vt:lpstr>
      <vt:lpstr>Нortex CCAG (Copper Clad Aluminium Grade) </vt:lpstr>
      <vt:lpstr>Таблица 1. Основные характеристики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г.</dc:title>
  <dc:creator>Кулик Георгий Олегович</dc:creator>
  <cp:lastModifiedBy>Бакулин Виктор Александрович</cp:lastModifiedBy>
  <cp:revision>40</cp:revision>
  <cp:lastPrinted>2017-06-01T12:39:27Z</cp:lastPrinted>
  <dcterms:created xsi:type="dcterms:W3CDTF">2017-06-01T06:16:27Z</dcterms:created>
  <dcterms:modified xsi:type="dcterms:W3CDTF">2017-06-06T14:15:56Z</dcterms:modified>
</cp:coreProperties>
</file>