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306" r:id="rId2"/>
    <p:sldId id="308" r:id="rId3"/>
    <p:sldId id="307" r:id="rId4"/>
    <p:sldId id="309" r:id="rId5"/>
    <p:sldId id="310" r:id="rId6"/>
    <p:sldId id="311" r:id="rId7"/>
    <p:sldId id="312" r:id="rId8"/>
    <p:sldId id="313" r:id="rId9"/>
    <p:sldId id="314" r:id="rId10"/>
    <p:sldId id="316" r:id="rId11"/>
    <p:sldId id="317" r:id="rId12"/>
    <p:sldId id="318" r:id="rId13"/>
    <p:sldId id="319" r:id="rId14"/>
    <p:sldId id="321" r:id="rId15"/>
    <p:sldId id="324" r:id="rId16"/>
    <p:sldId id="322" r:id="rId17"/>
  </p:sldIdLst>
  <p:sldSz cx="9144000" cy="5143500" type="screen16x9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4E2"/>
    <a:srgbClr val="1C157D"/>
    <a:srgbClr val="E890FA"/>
    <a:srgbClr val="5E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100" d="100"/>
          <a:sy n="10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5188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435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04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776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017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615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2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693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586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424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576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302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877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5616-588B-4AA7-88CE-A179662A34C7}" type="datetimeFigureOut">
              <a:rPr lang="uk-UA" smtClean="0"/>
              <a:pPr/>
              <a:t>27.09.2017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3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viasat.ua/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Подходим к выбору </a:t>
            </a:r>
            <a:endParaRPr lang="ru-RU" sz="6000" b="1" dirty="0" smtClean="0"/>
          </a:p>
          <a:p>
            <a:pPr algn="ctr"/>
            <a:r>
              <a:rPr lang="ru-RU" sz="6000" b="1" dirty="0" smtClean="0"/>
              <a:t>ОТТ</a:t>
            </a:r>
            <a:r>
              <a:rPr lang="en-US" sz="6000" b="1" dirty="0" smtClean="0"/>
              <a:t>-</a:t>
            </a:r>
            <a:r>
              <a:rPr lang="ru-RU" sz="6000" b="1" dirty="0" smtClean="0"/>
              <a:t> </a:t>
            </a:r>
            <a:r>
              <a:rPr lang="ru-RU" sz="6000" b="1" dirty="0" smtClean="0"/>
              <a:t>партнёра разумно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3329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-320709" y="2321717"/>
            <a:ext cx="2070911" cy="79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14285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Давайте более детально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рассмотрим преимущества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недостатки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внедрения </a:t>
            </a:r>
            <a:r>
              <a:rPr lang="en-US" sz="2000" b="1" dirty="0" err="1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privat</a:t>
            </a:r>
            <a:r>
              <a:rPr lang="en-US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label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ОТТ?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21442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Преимущества: </a:t>
            </a:r>
            <a:endParaRPr lang="uk-UA" sz="18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214428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 Недостатки: </a:t>
            </a:r>
            <a:endParaRPr lang="uk-UA" sz="1800" dirty="0">
              <a:solidFill>
                <a:srgbClr val="5D54E2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2000246"/>
            <a:ext cx="2071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1" y="2214560"/>
            <a:ext cx="24288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3" y="2571750"/>
            <a:ext cx="26432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3" y="3143254"/>
            <a:ext cx="27146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174380" flipV="1">
            <a:off x="4935113" y="1651410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1643056"/>
            <a:ext cx="292895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низкая стоимость внедрения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быстрый старт услуги 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узнаваемый бренд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высокий уровень безопасности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для основного бизнеса провайдера - один из ключевых факторов при выборе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private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label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ОТТ</a:t>
            </a:r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174380" flipV="1">
            <a:off x="934585" y="1722848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 rot="21174380" flipV="1">
            <a:off x="934585" y="2008599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 rot="21174380" flipV="1">
            <a:off x="934584" y="2365790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 rot="21174380" flipV="1">
            <a:off x="934585" y="2722980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5072066" y="1571618"/>
            <a:ext cx="39290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ISP не влияет на выбор контента и принятие тех или иных технических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решений; </a:t>
            </a:r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-427864" y="2428872"/>
            <a:ext cx="2285223" cy="79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142858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Вопросы,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которые должен закрыть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ОТТ-партнер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21442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 </a:t>
            </a:r>
            <a:endParaRPr lang="uk-UA" sz="18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2000246"/>
            <a:ext cx="2071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1" y="2214560"/>
            <a:ext cx="24288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3" y="2571750"/>
            <a:ext cx="26432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3" y="3143254"/>
            <a:ext cx="27146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174380" flipV="1">
            <a:off x="934585" y="1294220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1214428"/>
            <a:ext cx="74295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договора с правообладателями на линейное телевидение (это одна из наиболее простых задач, т.к. поставщиков ТВ-каналов мало и договора можно подписать в сжатые сроки. 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ОТТ-провайдер, как оптовый покупатель прав, может получить лучшие условия. Необходимо признать, что самые мелкие провайдеры вообще не интересны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как клиенты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правообладателям.</a:t>
            </a: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VOD библиотека (является очень сложной задачей, и соответственно дорогостоящей)</a:t>
            </a: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Сatch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up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услуга,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которая может частично компенсировать отсутствие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VOD;</a:t>
            </a: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правообладатели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дают права на эту услугу, но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стоимость её внедрения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особенно для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HD-контента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просто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неподъемна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1174380" flipV="1">
            <a:off x="934586" y="2580103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 rot="21174380" flipV="1">
            <a:off x="934586" y="3008731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-427864" y="2428872"/>
            <a:ext cx="2285223" cy="79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14285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Другие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вопросы,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которые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ОТТ-партнер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может сделать для вас более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дешевыми: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21442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 </a:t>
            </a:r>
            <a:endParaRPr lang="uk-UA" sz="18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2000246"/>
            <a:ext cx="2071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1" y="2214560"/>
            <a:ext cx="24288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3" y="2571750"/>
            <a:ext cx="26432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3" y="3143254"/>
            <a:ext cx="27146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174380" flipV="1">
            <a:off x="934586" y="1508533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1357304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 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уменьшение комиссии платежных систем за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ТВ-услугу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покупка EPG</a:t>
            </a:r>
          </a:p>
          <a:p>
            <a:pPr fontAlgn="base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покупка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стримов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Это всё становится для вас дешевле, если покупать у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ОТТ-партнёра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а не в розницу у поставщиков этих услуг</a:t>
            </a: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1174380" flipV="1">
            <a:off x="934585" y="1865723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 rot="21174380" flipV="1">
            <a:off x="934586" y="2294352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-357221" y="2500311"/>
            <a:ext cx="2143140" cy="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14285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Какой результат получается на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выходе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 внедрения </a:t>
            </a:r>
            <a:endParaRPr lang="ru-RU" sz="2000" b="1" dirty="0" smtClean="0">
              <a:solidFill>
                <a:srgbClr val="5D54E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ТВ-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услуги под</a:t>
            </a:r>
            <a:r>
              <a:rPr lang="en-US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private label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21442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 </a:t>
            </a:r>
            <a:endParaRPr lang="uk-UA" sz="18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2000246"/>
            <a:ext cx="2071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1" y="2214560"/>
            <a:ext cx="24288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3" y="2571750"/>
            <a:ext cx="26432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3" y="3143254"/>
            <a:ext cx="27146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174380" flipV="1">
            <a:off x="791709" y="1508534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1357304"/>
            <a:ext cx="75724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еще одна собственная услуга провайдера</a:t>
            </a:r>
          </a:p>
          <a:p>
            <a:pPr fontAlgn="base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повышение лояльности абонента к провайдеру</a:t>
            </a:r>
          </a:p>
          <a:p>
            <a:pPr fontAlgn="base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финансовый результат</a:t>
            </a:r>
          </a:p>
          <a:p>
            <a:pPr fontAlgn="base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 fontAlgn="base"/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статистике, работающих по такой системе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ОТТ-провайдеров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подключаются на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ТВ-услугу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 системе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private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label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от 15 до 30% абонентской базы провайдера, а в случае продажи услуг под брендом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ОТТ-провайдера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 более 10%</a:t>
            </a: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1174380" flipV="1">
            <a:off x="791709" y="1865724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 rot="21174380" flipV="1">
            <a:off x="791710" y="2294352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-214346" y="2357436"/>
            <a:ext cx="1857388" cy="15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142858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Так как же правильно выбрать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ОТТ-партнера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21442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 </a:t>
            </a:r>
            <a:endParaRPr lang="uk-UA" sz="18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2000246"/>
            <a:ext cx="2071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1" y="2214560"/>
            <a:ext cx="24288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3" y="2571750"/>
            <a:ext cx="26432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3" y="3143254"/>
            <a:ext cx="27146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174380" flipV="1">
            <a:off x="791709" y="1738595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1357304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вы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должны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убедиться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</a:t>
            </a: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долгосрочная стратегия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ОТТ-провайдера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совпадает с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вашей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ОТТ-партнёр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 имеет интересов в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провайдерском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бизнесе, либо не связан с провайдером кабельного телевидения или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Медиагруппой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ОТТ-партнер понимает ваш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бизнес и особенности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региона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1174380" flipV="1">
            <a:off x="791709" y="2098635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 rot="21174380" flipV="1">
            <a:off x="791709" y="2746707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877484"/>
            <a:ext cx="9144000" cy="2266016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85720" y="3214692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Я считаю, что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private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labe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l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наиболее перспективен для развития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небольших провайдеров.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Это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компромисс между дорогостоящим внедрением полноценного собственного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сервиса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и продажей чужих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услуг.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Деньги,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потраченные на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кастомизацию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 плеера и обучение персонала, не будут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потрачены зря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если вы решите всё таки запускать собственную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ТВ-услугу</a:t>
            </a:r>
            <a:endParaRPr lang="en-US" b="1" dirty="0">
              <a:solidFill>
                <a:schemeClr val="bg1"/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5717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Мнение докладчика не является истиной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последней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инстанции (с)</a:t>
            </a:r>
            <a:endParaRPr lang="en-US" sz="2000" b="1" dirty="0">
              <a:solidFill>
                <a:srgbClr val="5D54E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6" y="584793"/>
            <a:ext cx="1775723" cy="17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14276" r="1168" b="271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D54E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719572" y="627534"/>
            <a:ext cx="7704856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091512" y="1285866"/>
            <a:ext cx="693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Спасибо </a:t>
            </a:r>
            <a:r>
              <a:rPr lang="ru-RU" sz="2000" b="1" dirty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 внимание! </a:t>
            </a:r>
            <a:endParaRPr lang="uk-UA" sz="2000" b="1" dirty="0">
              <a:solidFill>
                <a:srgbClr val="5D54E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3499143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Андрей </a:t>
            </a:r>
            <a:r>
              <a:rPr lang="ru-RU" sz="16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Соломаха</a:t>
            </a:r>
            <a:r>
              <a:rPr lang="ru-RU" sz="1600" b="1" dirty="0" smtClean="0">
                <a:solidFill>
                  <a:srgbClr val="5D54E2"/>
                </a:solidFill>
                <a:latin typeface="+mj-lt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3560" y="1700976"/>
            <a:ext cx="2052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050" dirty="0">
              <a:solidFill>
                <a:srgbClr val="5D54E2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3560" y="2099632"/>
            <a:ext cx="205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CEO@hls.tv</a:t>
            </a:r>
            <a:endParaRPr lang="uk-UA" sz="2000" b="1" u="sng" dirty="0">
              <a:solidFill>
                <a:schemeClr val="tx1">
                  <a:lumMod val="50000"/>
                  <a:lumOff val="50000"/>
                </a:scheme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6104" y="2787774"/>
            <a:ext cx="259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+38 (050) 419 85 13</a:t>
            </a:r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788024" y="1726818"/>
            <a:ext cx="0" cy="163789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cir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928808"/>
            <a:ext cx="1333499" cy="1333499"/>
          </a:xfrm>
          <a:prstGeom prst="rect">
            <a:avLst/>
          </a:prstGeom>
        </p:spPr>
      </p:pic>
      <p:pic>
        <p:nvPicPr>
          <p:cNvPr id="17" name="Рисунок 16" descr="envelop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2071114"/>
            <a:ext cx="428628" cy="428628"/>
          </a:xfrm>
          <a:prstGeom prst="rect">
            <a:avLst/>
          </a:prstGeom>
        </p:spPr>
      </p:pic>
      <p:pic>
        <p:nvPicPr>
          <p:cNvPr id="18" name="Рисунок 17" descr="smartphon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2719774"/>
            <a:ext cx="500048" cy="5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95536" y="41151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Почему мы говорим об этом сегодня?</a:t>
            </a:r>
            <a:endParaRPr lang="uk-UA" sz="2000" b="1" dirty="0">
              <a:solidFill>
                <a:srgbClr val="5D54E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-857288" y="2786064"/>
            <a:ext cx="3286148" cy="15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214560"/>
            <a:ext cx="6000792" cy="222884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1000100" y="1071553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Потенциал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роста абонентской базы практически исчерпан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.</a:t>
            </a:r>
          </a:p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Об этом свидетельствуют результаты ежеквартального исследования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аудитории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украинского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интернета (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itchFamily="34" charset="0"/>
                <a:cs typeface="Open Sans" pitchFamily="34" charset="0"/>
              </a:rPr>
              <a:t>ИнАУ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).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2788792" y="2645930"/>
            <a:ext cx="1845064" cy="684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67944" y="1654810"/>
            <a:ext cx="493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6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ПРОДАТЬСЯ             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но это не предмет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этого разговора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!!!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endParaRPr lang="uk-UA" sz="16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930280"/>
            <a:ext cx="1230968" cy="1230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62058"/>
            <a:ext cx="4604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Что  делать?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714362"/>
            <a:ext cx="80010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D54E2"/>
                </a:solidFill>
                <a:latin typeface="+mj-lt"/>
                <a:ea typeface="Open Sans" pitchFamily="34" charset="0"/>
                <a:cs typeface="Open Sans" pitchFamily="34" charset="0"/>
              </a:rPr>
              <a:t>У небольшого </a:t>
            </a:r>
            <a:r>
              <a:rPr lang="en-US" sz="1600" b="1" dirty="0" smtClean="0">
                <a:solidFill>
                  <a:srgbClr val="5D54E2"/>
                </a:solidFill>
                <a:latin typeface="+mj-lt"/>
                <a:ea typeface="Open Sans" pitchFamily="34" charset="0"/>
                <a:cs typeface="Open Sans" pitchFamily="34" charset="0"/>
              </a:rPr>
              <a:t>ISP (Internet Service Provider) </a:t>
            </a:r>
            <a:r>
              <a:rPr lang="ru-RU" sz="1600" b="1" dirty="0" smtClean="0">
                <a:solidFill>
                  <a:srgbClr val="5D54E2"/>
                </a:solidFill>
                <a:latin typeface="+mj-lt"/>
                <a:ea typeface="Open Sans" pitchFamily="34" charset="0"/>
                <a:cs typeface="Open Sans" pitchFamily="34" charset="0"/>
              </a:rPr>
              <a:t> на сегодня</a:t>
            </a:r>
            <a:r>
              <a:rPr lang="en-US" sz="1600" b="1" dirty="0" smtClean="0">
                <a:solidFill>
                  <a:srgbClr val="5D54E2"/>
                </a:solidFill>
                <a:latin typeface="+mj-lt"/>
                <a:ea typeface="Open Sans" pitchFamily="34" charset="0"/>
                <a:cs typeface="Open Sans" pitchFamily="34" charset="0"/>
              </a:rPr>
              <a:t> </a:t>
            </a:r>
            <a:r>
              <a:rPr lang="ru-RU" sz="1600" b="1" dirty="0" smtClean="0">
                <a:solidFill>
                  <a:srgbClr val="5D54E2"/>
                </a:solidFill>
                <a:latin typeface="+mj-lt"/>
                <a:ea typeface="Open Sans" pitchFamily="34" charset="0"/>
                <a:cs typeface="Open Sans" pitchFamily="34" charset="0"/>
              </a:rPr>
              <a:t>есть два пути:</a:t>
            </a:r>
            <a:r>
              <a:rPr lang="ru-RU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 rot="21174380" flipV="1">
            <a:off x="4006419" y="1722848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 rot="21174380" flipV="1">
            <a:off x="4006420" y="2722980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4110174" y="2000247"/>
            <a:ext cx="4748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D54E2"/>
                </a:solidFill>
              </a:rPr>
              <a:t> 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2357436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5D54E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ru-RU" sz="16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РАЗВИВАТЬСЯ            </a:t>
            </a:r>
          </a:p>
          <a:p>
            <a:endParaRPr lang="uk-UA" dirty="0"/>
          </a:p>
        </p:txBody>
      </p:sp>
      <p:pic>
        <p:nvPicPr>
          <p:cNvPr id="15" name="Рисунок 14" descr="lik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572132" y="1571618"/>
            <a:ext cx="428610" cy="428610"/>
          </a:xfrm>
          <a:prstGeom prst="rect">
            <a:avLst/>
          </a:prstGeom>
        </p:spPr>
      </p:pic>
      <p:pic>
        <p:nvPicPr>
          <p:cNvPr id="16" name="Рисунок 15" descr="lik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590" y="2428874"/>
            <a:ext cx="428610" cy="42861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110174" y="2857502"/>
            <a:ext cx="4890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!!!сегодня поговорим о внедрении телевизионной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услуги -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как об одном из путей развития для небольшого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ISP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1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/>
          <p:cNvCxnSpPr>
            <a:stCxn id="10" idx="0"/>
          </p:cNvCxnSpPr>
          <p:nvPr/>
        </p:nvCxnSpPr>
        <p:spPr>
          <a:xfrm rot="16200000" flipH="1" flipV="1">
            <a:off x="159872" y="2446622"/>
            <a:ext cx="2108364" cy="8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21174380">
            <a:off x="1033465" y="1462106"/>
            <a:ext cx="576064" cy="576064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 rot="21174380">
            <a:off x="962026" y="1390669"/>
            <a:ext cx="576064" cy="576064"/>
          </a:xfrm>
          <a:prstGeom prst="rect">
            <a:avLst/>
          </a:prstGeom>
          <a:solidFill>
            <a:schemeClr val="bg1"/>
          </a:solidFill>
          <a:ln w="28575">
            <a:solidFill>
              <a:srgbClr val="5D5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000100" y="1500181"/>
            <a:ext cx="57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90-е</a:t>
            </a:r>
            <a:endParaRPr lang="uk-UA" b="1" dirty="0">
              <a:solidFill>
                <a:srgbClr val="5D54E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174380">
            <a:off x="1033466" y="2890867"/>
            <a:ext cx="576064" cy="576064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214296"/>
            <a:ext cx="7143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Почему именно телевизионная услуга? </a:t>
            </a:r>
            <a:endParaRPr lang="uk-UA" sz="2000" dirty="0"/>
          </a:p>
        </p:txBody>
      </p:sp>
      <p:pic>
        <p:nvPicPr>
          <p:cNvPr id="30" name="Рисунок 29" descr="Screenshot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357304"/>
            <a:ext cx="219106" cy="24768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 rot="21174380">
            <a:off x="1033465" y="2176488"/>
            <a:ext cx="576064" cy="576064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/>
          <p:cNvSpPr/>
          <p:nvPr/>
        </p:nvSpPr>
        <p:spPr>
          <a:xfrm rot="21174380">
            <a:off x="961858" y="2102324"/>
            <a:ext cx="620192" cy="576064"/>
          </a:xfrm>
          <a:prstGeom prst="rect">
            <a:avLst/>
          </a:prstGeom>
          <a:solidFill>
            <a:schemeClr val="bg1"/>
          </a:solidFill>
          <a:ln w="28575">
            <a:solidFill>
              <a:srgbClr val="5D5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>
            <a:off x="857223" y="2285998"/>
            <a:ext cx="928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20</a:t>
            </a:r>
            <a:r>
              <a:rPr lang="ru-RU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00-е</a:t>
            </a:r>
            <a:endParaRPr lang="uk-UA" b="1" dirty="0">
              <a:solidFill>
                <a:srgbClr val="5D54E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9" name="Рисунок 38" descr="Screenshot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071684"/>
            <a:ext cx="219106" cy="24768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928794" y="1428743"/>
            <a:ext cx="70009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- это 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платная и привычная абоненту услуга,  которую он получает около 20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лет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от оператора кабельного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телевидения, начиная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с 90-х годов  прошлого века  </a:t>
            </a: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uk-UA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21174380">
            <a:off x="961875" y="2816959"/>
            <a:ext cx="616070" cy="576064"/>
          </a:xfrm>
          <a:prstGeom prst="rect">
            <a:avLst/>
          </a:prstGeom>
          <a:solidFill>
            <a:schemeClr val="bg1"/>
          </a:solidFill>
          <a:ln w="28575">
            <a:solidFill>
              <a:srgbClr val="5D5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Screenshot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786064"/>
            <a:ext cx="219106" cy="247685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 rot="10574840" flipV="1">
            <a:off x="1009491" y="3012878"/>
            <a:ext cx="6339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2016</a:t>
            </a:r>
            <a:endParaRPr lang="uk-UA" b="1" dirty="0">
              <a:solidFill>
                <a:srgbClr val="5D54E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28794" y="2071684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в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начале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2000-х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операторы кабельного телевидения начали внедрять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интернет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 продавать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“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бандлом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”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ТВ+Интернет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28795" y="2571750"/>
            <a:ext cx="7072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всего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 Украине в 2016 году было 745 провайдеров программной услуги.  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том, что согласно реестра в Украине, более 6000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интернет-провайдеров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500034" y="3681328"/>
            <a:ext cx="807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Естественно, что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ISP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имеют право на симметричный ответ и начинают внедрять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ТВ-услугу  </a:t>
            </a:r>
            <a:endParaRPr lang="uk-UA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39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500034" y="2217807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Вариант №1: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Собственное 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IPTV</a:t>
            </a:r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607852" y="2607072"/>
            <a:ext cx="1928826" cy="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00826" y="1798461"/>
            <a:ext cx="2255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понеся все эти затраты и приняв риски, вы становитесь обладателем собственной телевизионной услуги</a:t>
            </a:r>
            <a:endParaRPr lang="pt-BR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58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Как небольшому провайдеру сделать свою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ТВ-услугу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214428"/>
            <a:ext cx="1285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Минусы: </a:t>
            </a:r>
            <a:endParaRPr lang="uk-UA" sz="18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1214428"/>
            <a:ext cx="285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Один значительный плюс: </a:t>
            </a:r>
            <a:endParaRPr lang="uk-UA" sz="1800" dirty="0">
              <a:solidFill>
                <a:srgbClr val="5D54E2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174380" flipV="1">
            <a:off x="6363873" y="1865724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3714744" y="1571618"/>
            <a:ext cx="264320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дорого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долго </a:t>
            </a: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минимум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месяцев)</a:t>
            </a:r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 функционале </a:t>
            </a: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никогда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 будет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удобных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дополнительных услуг по типу VOD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подлежит лицензированию и проверкам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риски от претензий правообладателей - штрафные санкции и уголовная ответственность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(ст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176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УК)</a:t>
            </a: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1174380" flipV="1">
            <a:off x="3649229" y="1651409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/>
          <p:cNvSpPr/>
          <p:nvPr/>
        </p:nvSpPr>
        <p:spPr>
          <a:xfrm rot="21174380" flipV="1">
            <a:off x="3649230" y="1937162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 35"/>
          <p:cNvSpPr/>
          <p:nvPr/>
        </p:nvSpPr>
        <p:spPr>
          <a:xfrm rot="21174380" flipV="1">
            <a:off x="3649229" y="2294352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/>
          <p:cNvSpPr/>
          <p:nvPr/>
        </p:nvSpPr>
        <p:spPr>
          <a:xfrm rot="21174380" flipV="1">
            <a:off x="3649229" y="2937294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 rot="21174380" flipV="1">
            <a:off x="3649230" y="3223046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14282" y="2217807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Вариант №2: 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Продажа сторонних 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ОТТ-сервисов</a:t>
            </a:r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71868" y="1714494"/>
            <a:ext cx="0" cy="163789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14744" y="1643056"/>
            <a:ext cx="257176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нет затрат на создание услуги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нет обязательств ни перед кем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есть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прибыль,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достаточно стабильная и прогнозируемая;</a:t>
            </a:r>
          </a:p>
          <a:p>
            <a:endParaRPr lang="pt-BR" sz="1050" dirty="0">
              <a:solidFill>
                <a:schemeClr val="bg1">
                  <a:lumMod val="50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1643056"/>
            <a:ext cx="22551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вы наблюдаете как “продаете своих абонентов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”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 они уже никогда не станут опять вашими;</a:t>
            </a:r>
            <a:endParaRPr lang="pt-BR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58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Как небольшому провайдеру сделать свою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ТВ-услугу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214428"/>
            <a:ext cx="1285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Плюсы: </a:t>
            </a:r>
            <a:endParaRPr lang="uk-UA" sz="18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1214428"/>
            <a:ext cx="3000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 Один значительный минус: </a:t>
            </a:r>
            <a:endParaRPr lang="uk-UA" sz="1800" dirty="0">
              <a:solidFill>
                <a:srgbClr val="5D54E2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2000246"/>
            <a:ext cx="2071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1" y="2214560"/>
            <a:ext cx="24288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3" y="2571750"/>
            <a:ext cx="26432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3" y="3143254"/>
            <a:ext cx="27146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174380" flipV="1">
            <a:off x="6363874" y="1722847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/>
          <p:cNvSpPr/>
          <p:nvPr/>
        </p:nvSpPr>
        <p:spPr>
          <a:xfrm rot="21174380" flipV="1">
            <a:off x="3649230" y="1722848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 rot="21174380" flipV="1">
            <a:off x="3649230" y="2222913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 rot="21174380" flipV="1">
            <a:off x="3649230" y="2651542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143548"/>
            <a:ext cx="3491879" cy="2999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14282" y="2217807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Вариант №3: </a:t>
            </a:r>
          </a:p>
          <a:p>
            <a:pPr algn="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Private label* OTT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536017" y="2750345"/>
            <a:ext cx="2071702" cy="15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86182" y="1643056"/>
            <a:ext cx="395417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безинвестиционно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(нет затрат на оборудование); 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быстро разворачивается и сворачивается (до 2-х месяцев);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абонент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по-прежнему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остается вашим;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абонент становится более лояльным;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АRPU растёт;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 требует лицензии;</a:t>
            </a:r>
          </a:p>
          <a:p>
            <a:pPr fontAlgn="base"/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fontAlgn="base"/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нет риска получить штрафы или претензии от правообладателей;</a:t>
            </a:r>
            <a:endParaRPr lang="en-US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pt-BR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58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Как небольшому провайдеру сделать свою 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ТВ-услугу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214428"/>
            <a:ext cx="1285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Плюсы: </a:t>
            </a:r>
            <a:endParaRPr lang="uk-UA" sz="18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1214428"/>
            <a:ext cx="3000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5D54E2"/>
                </a:solidFill>
                <a:latin typeface="+mj-lt"/>
              </a:rPr>
              <a:t>Минусы </a:t>
            </a:r>
            <a:endParaRPr lang="uk-UA" sz="1800" dirty="0">
              <a:solidFill>
                <a:srgbClr val="5D54E2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2000246"/>
            <a:ext cx="2071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1" y="2214560"/>
            <a:ext cx="24288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3" y="2571750"/>
            <a:ext cx="26432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3" y="3143254"/>
            <a:ext cx="27146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b="1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1174380" flipV="1">
            <a:off x="3649229" y="1722847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4429138"/>
            <a:ext cx="6357982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Частная марка (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private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label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 — товары и услуги, производимые сторонним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компаниями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под заказ владельца марки и их продажа под брендом владельца марки</a:t>
            </a:r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1174380" flipV="1">
            <a:off x="3649229" y="2008599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 rot="21174380" flipV="1">
            <a:off x="3649229" y="2294351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 rot="21174380" flipV="1">
            <a:off x="3649230" y="2651542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 rot="21174380" flipV="1">
            <a:off x="3649229" y="3008732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 rot="21174380" flipV="1">
            <a:off x="3649229" y="3294484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 rot="21174380" flipV="1">
            <a:off x="3649230" y="3651674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7403604" y="1545054"/>
            <a:ext cx="1560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случае сворачивания бизнеса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ОТТ-партнёра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ТВ-услуга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провайдера под угрозой закрытия.</a:t>
            </a:r>
          </a:p>
        </p:txBody>
      </p:sp>
    </p:spTree>
    <p:extLst>
      <p:ext uri="{BB962C8B-B14F-4D97-AF65-F5344CB8AC3E}">
        <p14:creationId xmlns:p14="http://schemas.microsoft.com/office/powerpoint/2010/main" val="1627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642924"/>
            <a:ext cx="4170667" cy="27860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28596" y="357172"/>
            <a:ext cx="723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Опыт ведущих компаний рынка </a:t>
            </a:r>
            <a:endParaRPr lang="uk-UA" sz="2000" b="1" dirty="0">
              <a:solidFill>
                <a:srgbClr val="5D54E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2000246"/>
            <a:ext cx="59293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 Украине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private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label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создают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только для самых крупных операторов: </a:t>
            </a:r>
          </a:p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DTH платформа </a:t>
            </a:r>
            <a:r>
              <a:rPr lang="en-US" sz="1050" dirty="0" err="1" smtClean="0">
                <a:hlinkClick r:id="rId4"/>
              </a:rPr>
              <a:t>Viasat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делает “Домашнее ТВ” для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Киевстар</a:t>
            </a:r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Диджитал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скринз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(OLL TV) делает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private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label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для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Укртелеком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Vega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 </a:t>
            </a:r>
            <a:r>
              <a: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Vodafone</a:t>
            </a:r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74380" flipV="1">
            <a:off x="1006024" y="2437227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1000114"/>
            <a:ext cx="4929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Vodafone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Киевстар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Укртелеком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Vega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пошли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путём внедрения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ТВ-услуги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под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private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label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ОТТ-</a:t>
            </a: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партнёра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1174380" flipV="1">
            <a:off x="1006024" y="3080169"/>
            <a:ext cx="141782" cy="104721"/>
          </a:xfrm>
          <a:prstGeom prst="rect">
            <a:avLst/>
          </a:prstGeom>
          <a:solidFill>
            <a:srgbClr val="5D54E2">
              <a:alpha val="1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-392147" y="3106741"/>
            <a:ext cx="2071702" cy="15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39100"/>
            <a:ext cx="2699792" cy="170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6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5646"/>
            <a:ext cx="4860032" cy="32782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5D5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/>
          <p:cNvSpPr txBox="1"/>
          <p:nvPr/>
        </p:nvSpPr>
        <p:spPr>
          <a:xfrm>
            <a:off x="357158" y="714362"/>
            <a:ext cx="6429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Представление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ТВ-услуги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под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private label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активно продвигается двумя 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ОТТ-провайдерами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: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ТМ «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MOYO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»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компания «Мое ТВ» 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ТМ «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Смотрешка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» компании «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Лайфстрим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»  </a:t>
            </a:r>
            <a:endParaRPr lang="uk-UA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786" y="2071684"/>
            <a:ext cx="4286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«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Смотрёшке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» вещание в основном ориентировано на устройства бытовой электроники — телефоны, компьютеры,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Smart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TV и </a:t>
            </a:r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</a:t>
            </a:r>
            <a:r>
              <a:rPr lang="pt-BR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.</a:t>
            </a:r>
            <a:endParaRPr lang="pt-BR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34"/>
            <a:ext cx="4792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 что </a:t>
            </a:r>
            <a:r>
              <a:rPr lang="ru-RU" sz="2000" b="1" dirty="0" smtClean="0">
                <a:solidFill>
                  <a:srgbClr val="5D54E2"/>
                </a:solidFill>
              </a:rPr>
              <a:t>“</a:t>
            </a:r>
            <a:r>
              <a:rPr lang="ru-RU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 </a:t>
            </a:r>
            <a:r>
              <a:rPr lang="ru-RU" sz="2000" b="1" dirty="0" err="1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поребриком</a:t>
            </a:r>
            <a:r>
              <a:rPr lang="ru-RU" sz="2000" b="1" dirty="0" smtClean="0">
                <a:solidFill>
                  <a:srgbClr val="5D54E2"/>
                </a:solidFill>
              </a:rPr>
              <a:t> ”?</a:t>
            </a:r>
            <a:r>
              <a:rPr lang="en-US" sz="2000" b="1" dirty="0" smtClean="0">
                <a:solidFill>
                  <a:srgbClr val="5D54E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uk-UA" sz="2000" dirty="0">
              <a:solidFill>
                <a:srgbClr val="5D54E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320709" y="2892427"/>
            <a:ext cx="2071702" cy="15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85786" y="2786064"/>
            <a:ext cx="428628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MOYO предлагает более традиционное для платного ТВ решение с вещанием в первую очередь на приставках.</a:t>
            </a:r>
            <a:b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ru-RU" sz="105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Основные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их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клиенты -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это провайдеры с количеством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абонентов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от</a:t>
            </a:r>
          </a:p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10 до 50 тысяч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23878"/>
            <a:ext cx="2987824" cy="1419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5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911</Words>
  <Application>Microsoft Office PowerPoint</Application>
  <PresentationFormat>Экран (16:9)</PresentationFormat>
  <Paragraphs>148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Open Sans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Соломаха Андрій Миколайович</cp:lastModifiedBy>
  <cp:revision>99</cp:revision>
  <cp:lastPrinted>2017-09-12T10:56:43Z</cp:lastPrinted>
  <dcterms:modified xsi:type="dcterms:W3CDTF">2017-09-27T10:47:34Z</dcterms:modified>
</cp:coreProperties>
</file>